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1928"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4" name="Google Shape;4;n"/>
          <p:cNvSpPr txBox="1"/>
          <p:nvPr/>
        </p:nvSpPr>
        <p:spPr>
          <a:xfrm>
            <a:off x="0" y="0"/>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5" name="Google Shape;5;n"/>
          <p:cNvSpPr txBox="1"/>
          <p:nvPr/>
        </p:nvSpPr>
        <p:spPr>
          <a:xfrm>
            <a:off x="3886200" y="0"/>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6" name="Google Shape;6;n"/>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 name="Google Shape;7;n"/>
          <p:cNvSpPr txBox="1">
            <a:spLocks noGrp="1"/>
          </p:cNvSpPr>
          <p:nvPr>
            <p:ph type="body" idx="1"/>
          </p:nvPr>
        </p:nvSpPr>
        <p:spPr>
          <a:xfrm>
            <a:off x="914400" y="4343400"/>
            <a:ext cx="5027613" cy="41132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p:nvPr/>
        </p:nvSpPr>
        <p:spPr>
          <a:xfrm>
            <a:off x="0" y="8683625"/>
            <a:ext cx="2971800" cy="4603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9" name="Google Shape;9;n"/>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a:t>
            </a:fld>
            <a:endParaRPr sz="12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a:t>
            </a:fld>
            <a:endParaRPr sz="1200">
              <a:solidFill>
                <a:srgbClr val="000000"/>
              </a:solidFill>
              <a:latin typeface="Times New Roman"/>
              <a:ea typeface="Times New Roman"/>
              <a:cs typeface="Times New Roman"/>
              <a:sym typeface="Times New Roman"/>
            </a:endParaRPr>
          </a:p>
        </p:txBody>
      </p:sp>
      <p:sp>
        <p:nvSpPr>
          <p:cNvPr id="65" name="Google Shape;65;p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a:t>
            </a:fld>
            <a:endParaRPr sz="1200" b="0" i="0" u="none" strike="noStrike" cap="none">
              <a:solidFill>
                <a:srgbClr val="000000"/>
              </a:solidFill>
              <a:latin typeface="Times New Roman"/>
              <a:ea typeface="Times New Roman"/>
              <a:cs typeface="Times New Roman"/>
              <a:sym typeface="Times New Roman"/>
            </a:endParaRPr>
          </a:p>
        </p:txBody>
      </p:sp>
      <p:sp>
        <p:nvSpPr>
          <p:cNvPr id="66" name="Google Shape;66;p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67" name="Google Shape;67;p1: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68" name="Google Shape;68;p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10</a:t>
            </a:fld>
            <a:endParaRPr sz="1200">
              <a:solidFill>
                <a:srgbClr val="000000"/>
              </a:solidFill>
              <a:latin typeface="Times New Roman"/>
              <a:ea typeface="Times New Roman"/>
              <a:cs typeface="Times New Roman"/>
              <a:sym typeface="Times New Roman"/>
            </a:endParaRPr>
          </a:p>
        </p:txBody>
      </p:sp>
      <p:sp>
        <p:nvSpPr>
          <p:cNvPr id="156" name="Google Shape;156;p10: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10</a:t>
            </a:fld>
            <a:endParaRPr sz="1200" b="0" i="0" u="none" strike="noStrike" cap="none">
              <a:solidFill>
                <a:srgbClr val="000000"/>
              </a:solidFill>
              <a:latin typeface="Times New Roman"/>
              <a:ea typeface="Times New Roman"/>
              <a:cs typeface="Times New Roman"/>
              <a:sym typeface="Times New Roman"/>
            </a:endParaRPr>
          </a:p>
        </p:txBody>
      </p:sp>
      <p:sp>
        <p:nvSpPr>
          <p:cNvPr id="157" name="Google Shape;157;p10: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58" name="Google Shape;158;p10: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59" name="Google Shape;159;p1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11</a:t>
            </a:fld>
            <a:endParaRPr sz="1200">
              <a:solidFill>
                <a:srgbClr val="000000"/>
              </a:solidFill>
              <a:latin typeface="Times New Roman"/>
              <a:ea typeface="Times New Roman"/>
              <a:cs typeface="Times New Roman"/>
              <a:sym typeface="Times New Roman"/>
            </a:endParaRPr>
          </a:p>
        </p:txBody>
      </p:sp>
      <p:sp>
        <p:nvSpPr>
          <p:cNvPr id="165" name="Google Shape;165;p1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11</a:t>
            </a:fld>
            <a:endParaRPr sz="1200" b="0" i="0" u="none" strike="noStrike" cap="none">
              <a:solidFill>
                <a:srgbClr val="000000"/>
              </a:solidFill>
              <a:latin typeface="Times New Roman"/>
              <a:ea typeface="Times New Roman"/>
              <a:cs typeface="Times New Roman"/>
              <a:sym typeface="Times New Roman"/>
            </a:endParaRPr>
          </a:p>
        </p:txBody>
      </p:sp>
      <p:sp>
        <p:nvSpPr>
          <p:cNvPr id="166" name="Google Shape;166;p1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67" name="Google Shape;167;p1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68" name="Google Shape;168;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12</a:t>
            </a:fld>
            <a:endParaRPr sz="1200">
              <a:solidFill>
                <a:srgbClr val="000000"/>
              </a:solidFill>
              <a:latin typeface="Times New Roman"/>
              <a:ea typeface="Times New Roman"/>
              <a:cs typeface="Times New Roman"/>
              <a:sym typeface="Times New Roman"/>
            </a:endParaRPr>
          </a:p>
        </p:txBody>
      </p:sp>
      <p:sp>
        <p:nvSpPr>
          <p:cNvPr id="174" name="Google Shape;174;p12: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12</a:t>
            </a:fld>
            <a:endParaRPr sz="1200" b="0" i="0" u="none" strike="noStrike" cap="none">
              <a:solidFill>
                <a:srgbClr val="000000"/>
              </a:solidFill>
              <a:latin typeface="Times New Roman"/>
              <a:ea typeface="Times New Roman"/>
              <a:cs typeface="Times New Roman"/>
              <a:sym typeface="Times New Roman"/>
            </a:endParaRPr>
          </a:p>
        </p:txBody>
      </p:sp>
      <p:sp>
        <p:nvSpPr>
          <p:cNvPr id="175" name="Google Shape;175;p12: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76" name="Google Shape;176;p12: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77" name="Google Shape;177;p1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13</a:t>
            </a:fld>
            <a:endParaRPr sz="1200">
              <a:solidFill>
                <a:srgbClr val="000000"/>
              </a:solidFill>
              <a:latin typeface="Times New Roman"/>
              <a:ea typeface="Times New Roman"/>
              <a:cs typeface="Times New Roman"/>
              <a:sym typeface="Times New Roman"/>
            </a:endParaRPr>
          </a:p>
        </p:txBody>
      </p:sp>
      <p:sp>
        <p:nvSpPr>
          <p:cNvPr id="183" name="Google Shape;183;p1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13</a:t>
            </a:fld>
            <a:endParaRPr sz="1200" b="0" i="0" u="none" strike="noStrike" cap="none">
              <a:solidFill>
                <a:srgbClr val="000000"/>
              </a:solidFill>
              <a:latin typeface="Times New Roman"/>
              <a:ea typeface="Times New Roman"/>
              <a:cs typeface="Times New Roman"/>
              <a:sym typeface="Times New Roman"/>
            </a:endParaRPr>
          </a:p>
        </p:txBody>
      </p:sp>
      <p:sp>
        <p:nvSpPr>
          <p:cNvPr id="184" name="Google Shape;184;p1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85" name="Google Shape;185;p13: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86" name="Google Shape;186;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14</a:t>
            </a:fld>
            <a:endParaRPr sz="1200">
              <a:solidFill>
                <a:srgbClr val="000000"/>
              </a:solidFill>
              <a:latin typeface="Times New Roman"/>
              <a:ea typeface="Times New Roman"/>
              <a:cs typeface="Times New Roman"/>
              <a:sym typeface="Times New Roman"/>
            </a:endParaRPr>
          </a:p>
        </p:txBody>
      </p:sp>
      <p:sp>
        <p:nvSpPr>
          <p:cNvPr id="192" name="Google Shape;192;p1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14</a:t>
            </a:fld>
            <a:endParaRPr sz="1200" b="0" i="0" u="none" strike="noStrike" cap="none">
              <a:solidFill>
                <a:srgbClr val="000000"/>
              </a:solidFill>
              <a:latin typeface="Times New Roman"/>
              <a:ea typeface="Times New Roman"/>
              <a:cs typeface="Times New Roman"/>
              <a:sym typeface="Times New Roman"/>
            </a:endParaRPr>
          </a:p>
        </p:txBody>
      </p:sp>
      <p:sp>
        <p:nvSpPr>
          <p:cNvPr id="193" name="Google Shape;193;p1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94" name="Google Shape;194;p14: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95" name="Google Shape;195;p1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15</a:t>
            </a:fld>
            <a:endParaRPr sz="1200">
              <a:solidFill>
                <a:srgbClr val="000000"/>
              </a:solidFill>
              <a:latin typeface="Times New Roman"/>
              <a:ea typeface="Times New Roman"/>
              <a:cs typeface="Times New Roman"/>
              <a:sym typeface="Times New Roman"/>
            </a:endParaRPr>
          </a:p>
        </p:txBody>
      </p:sp>
      <p:sp>
        <p:nvSpPr>
          <p:cNvPr id="201" name="Google Shape;201;p1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15</a:t>
            </a:fld>
            <a:endParaRPr sz="1200" b="0" i="0" u="none" strike="noStrike" cap="none">
              <a:solidFill>
                <a:srgbClr val="000000"/>
              </a:solidFill>
              <a:latin typeface="Times New Roman"/>
              <a:ea typeface="Times New Roman"/>
              <a:cs typeface="Times New Roman"/>
              <a:sym typeface="Times New Roman"/>
            </a:endParaRPr>
          </a:p>
        </p:txBody>
      </p:sp>
      <p:sp>
        <p:nvSpPr>
          <p:cNvPr id="202" name="Google Shape;202;p1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03" name="Google Shape;203;p15: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04" name="Google Shape;204;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16</a:t>
            </a:fld>
            <a:endParaRPr sz="1200">
              <a:solidFill>
                <a:srgbClr val="000000"/>
              </a:solidFill>
              <a:latin typeface="Times New Roman"/>
              <a:ea typeface="Times New Roman"/>
              <a:cs typeface="Times New Roman"/>
              <a:sym typeface="Times New Roman"/>
            </a:endParaRPr>
          </a:p>
        </p:txBody>
      </p:sp>
      <p:sp>
        <p:nvSpPr>
          <p:cNvPr id="210" name="Google Shape;210;p1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16</a:t>
            </a:fld>
            <a:endParaRPr sz="1200" b="0" i="0" u="none" strike="noStrike" cap="none">
              <a:solidFill>
                <a:srgbClr val="000000"/>
              </a:solidFill>
              <a:latin typeface="Times New Roman"/>
              <a:ea typeface="Times New Roman"/>
              <a:cs typeface="Times New Roman"/>
              <a:sym typeface="Times New Roman"/>
            </a:endParaRPr>
          </a:p>
        </p:txBody>
      </p:sp>
      <p:sp>
        <p:nvSpPr>
          <p:cNvPr id="211" name="Google Shape;211;p1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12" name="Google Shape;212;p16: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tecnología informática ha avanzado espectacularmente en los últimos 60 años. Desde la ENIAC que apenas podía ejecutar 385 operaciones por segundo, hemos pasado a supercomputadoras como Jaguar, que supera la cifra en 12 órdenes de magnitud. Estas grandes máquinas se aplican a la investigación en clima, obteniendo resoluciones desconocidas hasta ahora, química, energía nuclear, geología.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Y Jaguar va a quedar obsoleto por Seguois, que lo superará en un orden de magnitud.</a:t>
            </a:r>
            <a:endParaRPr/>
          </a:p>
        </p:txBody>
      </p:sp>
      <p:sp>
        <p:nvSpPr>
          <p:cNvPr id="213" name="Google Shape;213;p1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17</a:t>
            </a:fld>
            <a:endParaRPr sz="1200">
              <a:solidFill>
                <a:srgbClr val="000000"/>
              </a:solidFill>
              <a:latin typeface="Times New Roman"/>
              <a:ea typeface="Times New Roman"/>
              <a:cs typeface="Times New Roman"/>
              <a:sym typeface="Times New Roman"/>
            </a:endParaRPr>
          </a:p>
        </p:txBody>
      </p:sp>
      <p:sp>
        <p:nvSpPr>
          <p:cNvPr id="225" name="Google Shape;225;p1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17</a:t>
            </a:fld>
            <a:endParaRPr sz="1200" b="0" i="0" u="none" strike="noStrike" cap="none">
              <a:solidFill>
                <a:srgbClr val="000000"/>
              </a:solidFill>
              <a:latin typeface="Times New Roman"/>
              <a:ea typeface="Times New Roman"/>
              <a:cs typeface="Times New Roman"/>
              <a:sym typeface="Times New Roman"/>
            </a:endParaRPr>
          </a:p>
        </p:txBody>
      </p:sp>
      <p:sp>
        <p:nvSpPr>
          <p:cNvPr id="226" name="Google Shape;226;p1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27" name="Google Shape;227;p1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Junto con la capacidad de procesamiento, también se ha incrementado radicalmente nuestra capacidad para capturar y almacenar datos. Distintas tecnologías como la teledetección, el gps, o los sensores terrestres, nos permiten obtener datos de alta resolución sobre distintas características del territorio. En realidad, se producen muchos más datos de los que se pueden procesar. Por ejemplo, los satélites TERRA y AQUA producen cada uno diariamente en torno a un Terabyte de información, y faltan personal y recursos para analizarla, y siquiera para publicar la información en bruto.</a:t>
            </a:r>
            <a:endParaRPr/>
          </a:p>
        </p:txBody>
      </p:sp>
      <p:sp>
        <p:nvSpPr>
          <p:cNvPr id="228" name="Google Shape;228;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18</a:t>
            </a:fld>
            <a:endParaRPr sz="1200">
              <a:solidFill>
                <a:srgbClr val="000000"/>
              </a:solidFill>
              <a:latin typeface="Times New Roman"/>
              <a:ea typeface="Times New Roman"/>
              <a:cs typeface="Times New Roman"/>
              <a:sym typeface="Times New Roman"/>
            </a:endParaRPr>
          </a:p>
        </p:txBody>
      </p:sp>
      <p:sp>
        <p:nvSpPr>
          <p:cNvPr id="238" name="Google Shape;238;p1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18</a:t>
            </a:fld>
            <a:endParaRPr sz="1200" b="0" i="0" u="none" strike="noStrike" cap="none">
              <a:solidFill>
                <a:srgbClr val="000000"/>
              </a:solidFill>
              <a:latin typeface="Times New Roman"/>
              <a:ea typeface="Times New Roman"/>
              <a:cs typeface="Times New Roman"/>
              <a:sym typeface="Times New Roman"/>
            </a:endParaRPr>
          </a:p>
        </p:txBody>
      </p:sp>
      <p:sp>
        <p:nvSpPr>
          <p:cNvPr id="239" name="Google Shape;239;p1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40" name="Google Shape;240;p18: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Con las máquinas y los datos, aplicando nuevos tipos de análisis basados en el conocimiento científico, podemos abordar problemas que hace pocos años eran impensables, como estudios de nicho climático a escala mundial, rutas potenciales de conexión entre poblaciones, cambios genéticos debidos al cambio del clima, simulaciones de clima futuro, y el efecto que puede producir en la distribución de las especies, o complejos análisis de redes tróficas.</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Como veis, existe un enorme potencial en el aprovechamiento de la informática para la investigación en Biología y Ecología. Y no hablo de usar un programa estadístico para analizar una tabla, sino de aplicar la tecnología para extender las posibilidades de nuestra investigación, adoptando toda una serie de herramientas de almacenamiento, análisis, simulación, visualización y difusión de datos y resultados.</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este contexto innovador nace la Ecoinformática.</a:t>
            </a:r>
            <a:endParaRPr/>
          </a:p>
        </p:txBody>
      </p:sp>
      <p:sp>
        <p:nvSpPr>
          <p:cNvPr id="241" name="Google Shape;241;p1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19</a:t>
            </a:fld>
            <a:endParaRPr sz="1200">
              <a:solidFill>
                <a:srgbClr val="000000"/>
              </a:solidFill>
              <a:latin typeface="Times New Roman"/>
              <a:ea typeface="Times New Roman"/>
              <a:cs typeface="Times New Roman"/>
              <a:sym typeface="Times New Roman"/>
            </a:endParaRPr>
          </a:p>
        </p:txBody>
      </p:sp>
      <p:sp>
        <p:nvSpPr>
          <p:cNvPr id="252" name="Google Shape;252;p1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19</a:t>
            </a:fld>
            <a:endParaRPr sz="1200" b="0" i="0" u="none" strike="noStrike" cap="none">
              <a:solidFill>
                <a:srgbClr val="000000"/>
              </a:solidFill>
              <a:latin typeface="Times New Roman"/>
              <a:ea typeface="Times New Roman"/>
              <a:cs typeface="Times New Roman"/>
              <a:sym typeface="Times New Roman"/>
            </a:endParaRPr>
          </a:p>
        </p:txBody>
      </p:sp>
      <p:sp>
        <p:nvSpPr>
          <p:cNvPr id="253" name="Google Shape;253;p1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54" name="Google Shape;254;p19: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55" name="Google Shape;255;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a:t>
            </a:fld>
            <a:endParaRPr sz="1200">
              <a:solidFill>
                <a:srgbClr val="000000"/>
              </a:solidFill>
              <a:latin typeface="Times New Roman"/>
              <a:ea typeface="Times New Roman"/>
              <a:cs typeface="Times New Roman"/>
              <a:sym typeface="Times New Roman"/>
            </a:endParaRPr>
          </a:p>
        </p:txBody>
      </p:sp>
      <p:sp>
        <p:nvSpPr>
          <p:cNvPr id="74" name="Google Shape;74;p2: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a:t>
            </a:fld>
            <a:endParaRPr sz="1200" b="0" i="0" u="none" strike="noStrike" cap="none">
              <a:solidFill>
                <a:srgbClr val="000000"/>
              </a:solidFill>
              <a:latin typeface="Times New Roman"/>
              <a:ea typeface="Times New Roman"/>
              <a:cs typeface="Times New Roman"/>
              <a:sym typeface="Times New Roman"/>
            </a:endParaRPr>
          </a:p>
        </p:txBody>
      </p:sp>
      <p:sp>
        <p:nvSpPr>
          <p:cNvPr id="75" name="Google Shape;75;p2: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76" name="Google Shape;76;p2: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77" name="Google Shape;77;p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0: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20</a:t>
            </a:fld>
            <a:endParaRPr sz="1200">
              <a:solidFill>
                <a:srgbClr val="000000"/>
              </a:solidFill>
              <a:latin typeface="Times New Roman"/>
              <a:ea typeface="Times New Roman"/>
              <a:cs typeface="Times New Roman"/>
              <a:sym typeface="Times New Roman"/>
            </a:endParaRPr>
          </a:p>
        </p:txBody>
      </p:sp>
      <p:sp>
        <p:nvSpPr>
          <p:cNvPr id="261" name="Google Shape;261;p20: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20</a:t>
            </a:fld>
            <a:endParaRPr sz="1200" b="0" i="0" u="none" strike="noStrike" cap="none">
              <a:solidFill>
                <a:srgbClr val="000000"/>
              </a:solidFill>
              <a:latin typeface="Times New Roman"/>
              <a:ea typeface="Times New Roman"/>
              <a:cs typeface="Times New Roman"/>
              <a:sym typeface="Times New Roman"/>
            </a:endParaRPr>
          </a:p>
        </p:txBody>
      </p:sp>
      <p:sp>
        <p:nvSpPr>
          <p:cNvPr id="262" name="Google Shape;262;p20: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63" name="Google Shape;263;p20: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64" name="Google Shape;264;p20: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21</a:t>
            </a:fld>
            <a:endParaRPr sz="1200">
              <a:solidFill>
                <a:srgbClr val="000000"/>
              </a:solidFill>
              <a:latin typeface="Times New Roman"/>
              <a:ea typeface="Times New Roman"/>
              <a:cs typeface="Times New Roman"/>
              <a:sym typeface="Times New Roman"/>
            </a:endParaRPr>
          </a:p>
        </p:txBody>
      </p:sp>
      <p:sp>
        <p:nvSpPr>
          <p:cNvPr id="270" name="Google Shape;270;p2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21</a:t>
            </a:fld>
            <a:endParaRPr sz="1200" b="0" i="0" u="none" strike="noStrike" cap="none">
              <a:solidFill>
                <a:srgbClr val="000000"/>
              </a:solidFill>
              <a:latin typeface="Times New Roman"/>
              <a:ea typeface="Times New Roman"/>
              <a:cs typeface="Times New Roman"/>
              <a:sym typeface="Times New Roman"/>
            </a:endParaRPr>
          </a:p>
        </p:txBody>
      </p:sp>
      <p:sp>
        <p:nvSpPr>
          <p:cNvPr id="271" name="Google Shape;271;p2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72" name="Google Shape;272;p2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73" name="Google Shape;273;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22</a:t>
            </a:fld>
            <a:endParaRPr sz="1200">
              <a:solidFill>
                <a:srgbClr val="000000"/>
              </a:solidFill>
              <a:latin typeface="Times New Roman"/>
              <a:ea typeface="Times New Roman"/>
              <a:cs typeface="Times New Roman"/>
              <a:sym typeface="Times New Roman"/>
            </a:endParaRPr>
          </a:p>
        </p:txBody>
      </p:sp>
      <p:sp>
        <p:nvSpPr>
          <p:cNvPr id="293" name="Google Shape;293;p22: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22</a:t>
            </a:fld>
            <a:endParaRPr sz="1200" b="0" i="0" u="none" strike="noStrike" cap="none">
              <a:solidFill>
                <a:srgbClr val="000000"/>
              </a:solidFill>
              <a:latin typeface="Times New Roman"/>
              <a:ea typeface="Times New Roman"/>
              <a:cs typeface="Times New Roman"/>
              <a:sym typeface="Times New Roman"/>
            </a:endParaRPr>
          </a:p>
        </p:txBody>
      </p:sp>
      <p:sp>
        <p:nvSpPr>
          <p:cNvPr id="294" name="Google Shape;294;p22: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95" name="Google Shape;295;p22: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296" name="Google Shape;296;p22: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3: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23</a:t>
            </a:fld>
            <a:endParaRPr sz="1200">
              <a:solidFill>
                <a:srgbClr val="000000"/>
              </a:solidFill>
              <a:latin typeface="Times New Roman"/>
              <a:ea typeface="Times New Roman"/>
              <a:cs typeface="Times New Roman"/>
              <a:sym typeface="Times New Roman"/>
            </a:endParaRPr>
          </a:p>
        </p:txBody>
      </p:sp>
      <p:sp>
        <p:nvSpPr>
          <p:cNvPr id="312" name="Google Shape;312;p2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23</a:t>
            </a:fld>
            <a:endParaRPr sz="1200" b="0" i="0" u="none" strike="noStrike" cap="none">
              <a:solidFill>
                <a:srgbClr val="000000"/>
              </a:solidFill>
              <a:latin typeface="Times New Roman"/>
              <a:ea typeface="Times New Roman"/>
              <a:cs typeface="Times New Roman"/>
              <a:sym typeface="Times New Roman"/>
            </a:endParaRPr>
          </a:p>
        </p:txBody>
      </p:sp>
      <p:sp>
        <p:nvSpPr>
          <p:cNvPr id="313" name="Google Shape;313;p2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14" name="Google Shape;314;p23: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15" name="Google Shape;315;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4: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24</a:t>
            </a:fld>
            <a:endParaRPr sz="1200">
              <a:solidFill>
                <a:srgbClr val="000000"/>
              </a:solidFill>
              <a:latin typeface="Times New Roman"/>
              <a:ea typeface="Times New Roman"/>
              <a:cs typeface="Times New Roman"/>
              <a:sym typeface="Times New Roman"/>
            </a:endParaRPr>
          </a:p>
        </p:txBody>
      </p:sp>
      <p:sp>
        <p:nvSpPr>
          <p:cNvPr id="328" name="Google Shape;328;p2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24</a:t>
            </a:fld>
            <a:endParaRPr sz="1200" b="0" i="0" u="none" strike="noStrike" cap="none">
              <a:solidFill>
                <a:srgbClr val="000000"/>
              </a:solidFill>
              <a:latin typeface="Times New Roman"/>
              <a:ea typeface="Times New Roman"/>
              <a:cs typeface="Times New Roman"/>
              <a:sym typeface="Times New Roman"/>
            </a:endParaRPr>
          </a:p>
        </p:txBody>
      </p:sp>
      <p:sp>
        <p:nvSpPr>
          <p:cNvPr id="329" name="Google Shape;329;p2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30" name="Google Shape;330;p24: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31" name="Google Shape;331;p2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25</a:t>
            </a:fld>
            <a:endParaRPr sz="1200">
              <a:solidFill>
                <a:srgbClr val="000000"/>
              </a:solidFill>
              <a:latin typeface="Times New Roman"/>
              <a:ea typeface="Times New Roman"/>
              <a:cs typeface="Times New Roman"/>
              <a:sym typeface="Times New Roman"/>
            </a:endParaRPr>
          </a:p>
        </p:txBody>
      </p:sp>
      <p:sp>
        <p:nvSpPr>
          <p:cNvPr id="352" name="Google Shape;352;p2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25</a:t>
            </a:fld>
            <a:endParaRPr sz="1200" b="0" i="0" u="none" strike="noStrike" cap="none">
              <a:solidFill>
                <a:srgbClr val="000000"/>
              </a:solidFill>
              <a:latin typeface="Times New Roman"/>
              <a:ea typeface="Times New Roman"/>
              <a:cs typeface="Times New Roman"/>
              <a:sym typeface="Times New Roman"/>
            </a:endParaRPr>
          </a:p>
        </p:txBody>
      </p:sp>
      <p:sp>
        <p:nvSpPr>
          <p:cNvPr id="353" name="Google Shape;353;p2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54" name="Google Shape;354;p25: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55" name="Google Shape;355;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26</a:t>
            </a:fld>
            <a:endParaRPr sz="1200">
              <a:solidFill>
                <a:srgbClr val="000000"/>
              </a:solidFill>
              <a:latin typeface="Times New Roman"/>
              <a:ea typeface="Times New Roman"/>
              <a:cs typeface="Times New Roman"/>
              <a:sym typeface="Times New Roman"/>
            </a:endParaRPr>
          </a:p>
        </p:txBody>
      </p:sp>
      <p:sp>
        <p:nvSpPr>
          <p:cNvPr id="361" name="Google Shape;361;p2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26</a:t>
            </a:fld>
            <a:endParaRPr sz="1200" b="0" i="0" u="none" strike="noStrike" cap="none">
              <a:solidFill>
                <a:srgbClr val="000000"/>
              </a:solidFill>
              <a:latin typeface="Times New Roman"/>
              <a:ea typeface="Times New Roman"/>
              <a:cs typeface="Times New Roman"/>
              <a:sym typeface="Times New Roman"/>
            </a:endParaRPr>
          </a:p>
        </p:txBody>
      </p:sp>
      <p:sp>
        <p:nvSpPr>
          <p:cNvPr id="362" name="Google Shape;362;p2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63" name="Google Shape;363;p26: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64" name="Google Shape;364;p2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7: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27</a:t>
            </a:fld>
            <a:endParaRPr sz="1200">
              <a:solidFill>
                <a:srgbClr val="000000"/>
              </a:solidFill>
              <a:latin typeface="Times New Roman"/>
              <a:ea typeface="Times New Roman"/>
              <a:cs typeface="Times New Roman"/>
              <a:sym typeface="Times New Roman"/>
            </a:endParaRPr>
          </a:p>
        </p:txBody>
      </p:sp>
      <p:sp>
        <p:nvSpPr>
          <p:cNvPr id="370" name="Google Shape;370;p2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27</a:t>
            </a:fld>
            <a:endParaRPr sz="1200" b="0" i="0" u="none" strike="noStrike" cap="none">
              <a:solidFill>
                <a:srgbClr val="000000"/>
              </a:solidFill>
              <a:latin typeface="Times New Roman"/>
              <a:ea typeface="Times New Roman"/>
              <a:cs typeface="Times New Roman"/>
              <a:sym typeface="Times New Roman"/>
            </a:endParaRPr>
          </a:p>
        </p:txBody>
      </p:sp>
      <p:sp>
        <p:nvSpPr>
          <p:cNvPr id="371" name="Google Shape;371;p2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72" name="Google Shape;372;p27: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73" name="Google Shape;373;p27:notes"/>
          <p:cNvSpPr>
            <a:spLocks noGrp="1" noRot="1" noChangeAspect="1"/>
          </p:cNvSpPr>
          <p:nvPr>
            <p:ph type="sldImg" idx="2"/>
          </p:nvPr>
        </p:nvSpPr>
        <p:spPr>
          <a:xfrm>
            <a:off x="1143000" y="685800"/>
            <a:ext cx="4570500" cy="3427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28</a:t>
            </a:fld>
            <a:endParaRPr sz="1200">
              <a:solidFill>
                <a:srgbClr val="000000"/>
              </a:solidFill>
              <a:latin typeface="Times New Roman"/>
              <a:ea typeface="Times New Roman"/>
              <a:cs typeface="Times New Roman"/>
              <a:sym typeface="Times New Roman"/>
            </a:endParaRPr>
          </a:p>
        </p:txBody>
      </p:sp>
      <p:sp>
        <p:nvSpPr>
          <p:cNvPr id="396" name="Google Shape;396;p2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28</a:t>
            </a:fld>
            <a:endParaRPr sz="1200" b="0" i="0" u="none" strike="noStrike" cap="none">
              <a:solidFill>
                <a:srgbClr val="000000"/>
              </a:solidFill>
              <a:latin typeface="Times New Roman"/>
              <a:ea typeface="Times New Roman"/>
              <a:cs typeface="Times New Roman"/>
              <a:sym typeface="Times New Roman"/>
            </a:endParaRPr>
          </a:p>
        </p:txBody>
      </p:sp>
      <p:sp>
        <p:nvSpPr>
          <p:cNvPr id="397" name="Google Shape;397;p2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398" name="Google Shape;398;p28: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SzPts val="1400"/>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399" name="Google Shape;399;p2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29</a:t>
            </a:fld>
            <a:endParaRPr sz="1200">
              <a:solidFill>
                <a:srgbClr val="000000"/>
              </a:solidFill>
              <a:latin typeface="Times New Roman"/>
              <a:ea typeface="Times New Roman"/>
              <a:cs typeface="Times New Roman"/>
              <a:sym typeface="Times New Roman"/>
            </a:endParaRPr>
          </a:p>
        </p:txBody>
      </p:sp>
      <p:sp>
        <p:nvSpPr>
          <p:cNvPr id="405" name="Google Shape;405;p2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29</a:t>
            </a:fld>
            <a:endParaRPr sz="1200" b="0" i="0" u="none" strike="noStrike" cap="none">
              <a:solidFill>
                <a:srgbClr val="000000"/>
              </a:solidFill>
              <a:latin typeface="Times New Roman"/>
              <a:ea typeface="Times New Roman"/>
              <a:cs typeface="Times New Roman"/>
              <a:sym typeface="Times New Roman"/>
            </a:endParaRPr>
          </a:p>
        </p:txBody>
      </p:sp>
      <p:sp>
        <p:nvSpPr>
          <p:cNvPr id="406" name="Google Shape;406;p2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407" name="Google Shape;407;p29: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408" name="Google Shape;408;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3</a:t>
            </a:fld>
            <a:endParaRPr sz="1200">
              <a:solidFill>
                <a:srgbClr val="000000"/>
              </a:solidFill>
              <a:latin typeface="Times New Roman"/>
              <a:ea typeface="Times New Roman"/>
              <a:cs typeface="Times New Roman"/>
              <a:sym typeface="Times New Roman"/>
            </a:endParaRPr>
          </a:p>
        </p:txBody>
      </p:sp>
      <p:sp>
        <p:nvSpPr>
          <p:cNvPr id="91" name="Google Shape;91;p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3</a:t>
            </a:fld>
            <a:endParaRPr sz="1200" b="0" i="0" u="none" strike="noStrike" cap="none">
              <a:solidFill>
                <a:srgbClr val="000000"/>
              </a:solidFill>
              <a:latin typeface="Times New Roman"/>
              <a:ea typeface="Times New Roman"/>
              <a:cs typeface="Times New Roman"/>
              <a:sym typeface="Times New Roman"/>
            </a:endParaRPr>
          </a:p>
        </p:txBody>
      </p:sp>
      <p:sp>
        <p:nvSpPr>
          <p:cNvPr id="92" name="Google Shape;92;p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93" name="Google Shape;93;p3: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lnSpc>
                <a:spcPct val="100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94" name="Google Shape;94;p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4</a:t>
            </a:fld>
            <a:endParaRPr sz="1200">
              <a:solidFill>
                <a:srgbClr val="000000"/>
              </a:solidFill>
              <a:latin typeface="Times New Roman"/>
              <a:ea typeface="Times New Roman"/>
              <a:cs typeface="Times New Roman"/>
              <a:sym typeface="Times New Roman"/>
            </a:endParaRPr>
          </a:p>
        </p:txBody>
      </p:sp>
      <p:sp>
        <p:nvSpPr>
          <p:cNvPr id="101" name="Google Shape;101;p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4</a:t>
            </a:fld>
            <a:endParaRPr sz="1200" b="0" i="0" u="none" strike="noStrike" cap="none">
              <a:solidFill>
                <a:srgbClr val="000000"/>
              </a:solidFill>
              <a:latin typeface="Times New Roman"/>
              <a:ea typeface="Times New Roman"/>
              <a:cs typeface="Times New Roman"/>
              <a:sym typeface="Times New Roman"/>
            </a:endParaRPr>
          </a:p>
        </p:txBody>
      </p:sp>
      <p:sp>
        <p:nvSpPr>
          <p:cNvPr id="102" name="Google Shape;102;p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03" name="Google Shape;103;p4: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04" name="Google Shape;104;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5</a:t>
            </a:fld>
            <a:endParaRPr sz="1200">
              <a:solidFill>
                <a:srgbClr val="000000"/>
              </a:solidFill>
              <a:latin typeface="Times New Roman"/>
              <a:ea typeface="Times New Roman"/>
              <a:cs typeface="Times New Roman"/>
              <a:sym typeface="Times New Roman"/>
            </a:endParaRPr>
          </a:p>
        </p:txBody>
      </p:sp>
      <p:sp>
        <p:nvSpPr>
          <p:cNvPr id="111" name="Google Shape;111;p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5</a:t>
            </a:fld>
            <a:endParaRPr sz="1200" b="0" i="0" u="none" strike="noStrike" cap="none">
              <a:solidFill>
                <a:srgbClr val="000000"/>
              </a:solidFill>
              <a:latin typeface="Times New Roman"/>
              <a:ea typeface="Times New Roman"/>
              <a:cs typeface="Times New Roman"/>
              <a:sym typeface="Times New Roman"/>
            </a:endParaRPr>
          </a:p>
        </p:txBody>
      </p:sp>
      <p:sp>
        <p:nvSpPr>
          <p:cNvPr id="112" name="Google Shape;112;p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13" name="Google Shape;113;p5: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14" name="Google Shape;114;p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6</a:t>
            </a:fld>
            <a:endParaRPr sz="1200">
              <a:solidFill>
                <a:srgbClr val="000000"/>
              </a:solidFill>
              <a:latin typeface="Times New Roman"/>
              <a:ea typeface="Times New Roman"/>
              <a:cs typeface="Times New Roman"/>
              <a:sym typeface="Times New Roman"/>
            </a:endParaRPr>
          </a:p>
        </p:txBody>
      </p:sp>
      <p:sp>
        <p:nvSpPr>
          <p:cNvPr id="120" name="Google Shape;120;p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6</a:t>
            </a:fld>
            <a:endParaRPr sz="1200" b="0" i="0" u="none" strike="noStrike" cap="none">
              <a:solidFill>
                <a:srgbClr val="000000"/>
              </a:solidFill>
              <a:latin typeface="Times New Roman"/>
              <a:ea typeface="Times New Roman"/>
              <a:cs typeface="Times New Roman"/>
              <a:sym typeface="Times New Roman"/>
            </a:endParaRPr>
          </a:p>
        </p:txBody>
      </p:sp>
      <p:sp>
        <p:nvSpPr>
          <p:cNvPr id="121" name="Google Shape;121;p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22" name="Google Shape;122;p6: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23" name="Google Shape;123;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7</a:t>
            </a:fld>
            <a:endParaRPr sz="1200">
              <a:solidFill>
                <a:srgbClr val="000000"/>
              </a:solidFill>
              <a:latin typeface="Times New Roman"/>
              <a:ea typeface="Times New Roman"/>
              <a:cs typeface="Times New Roman"/>
              <a:sym typeface="Times New Roman"/>
            </a:endParaRPr>
          </a:p>
        </p:txBody>
      </p:sp>
      <p:sp>
        <p:nvSpPr>
          <p:cNvPr id="129" name="Google Shape;129;p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7</a:t>
            </a:fld>
            <a:endParaRPr sz="1200" b="0" i="0" u="none" strike="noStrike" cap="none">
              <a:solidFill>
                <a:srgbClr val="000000"/>
              </a:solidFill>
              <a:latin typeface="Times New Roman"/>
              <a:ea typeface="Times New Roman"/>
              <a:cs typeface="Times New Roman"/>
              <a:sym typeface="Times New Roman"/>
            </a:endParaRPr>
          </a:p>
        </p:txBody>
      </p:sp>
      <p:sp>
        <p:nvSpPr>
          <p:cNvPr id="130" name="Google Shape;130;p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31" name="Google Shape;131;p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32" name="Google Shape;132;p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8</a:t>
            </a:fld>
            <a:endParaRPr sz="1200">
              <a:solidFill>
                <a:srgbClr val="000000"/>
              </a:solidFill>
              <a:latin typeface="Times New Roman"/>
              <a:ea typeface="Times New Roman"/>
              <a:cs typeface="Times New Roman"/>
              <a:sym typeface="Times New Roman"/>
            </a:endParaRPr>
          </a:p>
        </p:txBody>
      </p:sp>
      <p:sp>
        <p:nvSpPr>
          <p:cNvPr id="138" name="Google Shape;138;p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8</a:t>
            </a:fld>
            <a:endParaRPr sz="1200" b="0" i="0" u="none" strike="noStrike" cap="none">
              <a:solidFill>
                <a:srgbClr val="000000"/>
              </a:solidFill>
              <a:latin typeface="Times New Roman"/>
              <a:ea typeface="Times New Roman"/>
              <a:cs typeface="Times New Roman"/>
              <a:sym typeface="Times New Roman"/>
            </a:endParaRPr>
          </a:p>
        </p:txBody>
      </p:sp>
      <p:sp>
        <p:nvSpPr>
          <p:cNvPr id="139" name="Google Shape;139;p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40" name="Google Shape;140;p8: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41" name="Google Shape;141;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SzPts val="1200"/>
              <a:buNone/>
            </a:pPr>
            <a:fld id="{00000000-1234-1234-1234-123412341234}" type="slidenum">
              <a:rPr lang="es-ES" sz="1200">
                <a:solidFill>
                  <a:srgbClr val="000000"/>
                </a:solidFill>
                <a:latin typeface="Times New Roman"/>
                <a:ea typeface="Times New Roman"/>
                <a:cs typeface="Times New Roman"/>
                <a:sym typeface="Times New Roman"/>
              </a:rPr>
              <a:t>9</a:t>
            </a:fld>
            <a:endParaRPr sz="1200">
              <a:solidFill>
                <a:srgbClr val="000000"/>
              </a:solidFill>
              <a:latin typeface="Times New Roman"/>
              <a:ea typeface="Times New Roman"/>
              <a:cs typeface="Times New Roman"/>
              <a:sym typeface="Times New Roman"/>
            </a:endParaRPr>
          </a:p>
        </p:txBody>
      </p:sp>
      <p:sp>
        <p:nvSpPr>
          <p:cNvPr id="147" name="Google Shape;147;p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Times New Roman"/>
                <a:ea typeface="Times New Roman"/>
                <a:cs typeface="Times New Roman"/>
                <a:sym typeface="Times New Roman"/>
              </a:rPr>
              <a:t>9</a:t>
            </a:fld>
            <a:endParaRPr sz="1200" b="0" i="0" u="none" strike="noStrike" cap="none">
              <a:solidFill>
                <a:srgbClr val="000000"/>
              </a:solidFill>
              <a:latin typeface="Times New Roman"/>
              <a:ea typeface="Times New Roman"/>
              <a:cs typeface="Times New Roman"/>
              <a:sym typeface="Times New Roman"/>
            </a:endParaRPr>
          </a:p>
        </p:txBody>
      </p:sp>
      <p:sp>
        <p:nvSpPr>
          <p:cNvPr id="148" name="Google Shape;148;p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49" name="Google Shape;149;p9: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SzPts val="1400"/>
              <a:buNone/>
            </a:pPr>
            <a:endParaRPr sz="1200" b="0" i="0" u="none" strike="noStrike" cap="none">
              <a:solidFill>
                <a:srgbClr val="000000"/>
              </a:solidFill>
              <a:latin typeface="Times New Roman"/>
              <a:ea typeface="Times New Roman"/>
              <a:cs typeface="Times New Roman"/>
              <a:sym typeface="Times New Roman"/>
            </a:endParaRPr>
          </a:p>
        </p:txBody>
      </p:sp>
      <p:sp>
        <p:nvSpPr>
          <p:cNvPr id="150" name="Google Shape;150;p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15" name="Google Shape;15;p2"/>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R="0" lvl="0" algn="l" rtl="0">
              <a:lnSpc>
                <a:spcPct val="93000"/>
              </a:lnSpc>
              <a:spcBef>
                <a:spcPts val="0"/>
              </a:spcBef>
              <a:spcAft>
                <a:spcPts val="0"/>
              </a:spcAft>
              <a:buClr>
                <a:srgbClr val="000000"/>
              </a:buClr>
              <a:buSzPts val="1400"/>
              <a:buFont typeface="Arial"/>
              <a:buNone/>
              <a:defRPr sz="2000" b="1"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52" name="Google Shape;52;p11"/>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R="0" lvl="0" algn="l" rtl="0">
              <a:lnSpc>
                <a:spcPct val="93000"/>
              </a:lnSpc>
              <a:spcBef>
                <a:spcPts val="800"/>
              </a:spcBef>
              <a:spcAft>
                <a:spcPts val="0"/>
              </a:spcAft>
              <a:buClr>
                <a:srgbClr val="000000"/>
              </a:buClr>
              <a:buSzPts val="1400"/>
              <a:buFont typeface="Times New Roman"/>
              <a:buNone/>
              <a:defRPr sz="3200" b="0" i="0" u="none" strike="noStrike" cap="none">
                <a:solidFill>
                  <a:srgbClr val="000000"/>
                </a:solidFill>
                <a:latin typeface="Times New Roman"/>
                <a:ea typeface="Times New Roman"/>
                <a:cs typeface="Times New Roman"/>
                <a:sym typeface="Times New Roman"/>
              </a:defRPr>
            </a:lvl1pPr>
            <a:lvl2pPr marR="0" lvl="1" algn="l" rtl="0">
              <a:lnSpc>
                <a:spcPct val="93000"/>
              </a:lnSpc>
              <a:spcBef>
                <a:spcPts val="700"/>
              </a:spcBef>
              <a:spcAft>
                <a:spcPts val="0"/>
              </a:spcAft>
              <a:buClr>
                <a:srgbClr val="000000"/>
              </a:buClr>
              <a:buSzPts val="1400"/>
              <a:buFont typeface="Times New Roman"/>
              <a:buNone/>
              <a:defRPr sz="2800" b="0" i="0" u="none" strike="noStrike" cap="none">
                <a:solidFill>
                  <a:srgbClr val="000000"/>
                </a:solidFill>
                <a:latin typeface="Times New Roman"/>
                <a:ea typeface="Times New Roman"/>
                <a:cs typeface="Times New Roman"/>
                <a:sym typeface="Times New Roman"/>
              </a:defRPr>
            </a:lvl2pPr>
            <a:lvl3pPr marR="0" lvl="2" algn="l" rtl="0">
              <a:lnSpc>
                <a:spcPct val="93000"/>
              </a:lnSpc>
              <a:spcBef>
                <a:spcPts val="600"/>
              </a:spcBef>
              <a:spcAft>
                <a:spcPts val="0"/>
              </a:spcAft>
              <a:buClr>
                <a:srgbClr val="000000"/>
              </a:buClr>
              <a:buSzPts val="1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4pPr>
            <a:lvl5pPr marR="0" lvl="4"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5pPr>
            <a:lvl6pPr marR="0" lvl="5"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6pPr>
            <a:lvl7pPr marR="0" lvl="6"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7pPr>
            <a:lvl8pPr marR="0" lvl="7"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8pPr>
            <a:lvl9pPr marR="0" lvl="8"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53" name="Google Shape;53;p11"/>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9pPr>
          </a:lstStyle>
          <a:p>
            <a:endParaRPr/>
          </a:p>
        </p:txBody>
      </p:sp>
      <p:sp>
        <p:nvSpPr>
          <p:cNvPr id="54" name="Google Shape;54;p11"/>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57" name="Google Shape;57;p12"/>
          <p:cNvSpPr txBox="1">
            <a:spLocks noGrp="1"/>
          </p:cNvSpPr>
          <p:nvPr>
            <p:ph type="body" idx="1"/>
          </p:nvPr>
        </p:nvSpPr>
        <p:spPr>
          <a:xfrm rot="5400000">
            <a:off x="2582863" y="84138"/>
            <a:ext cx="3976688" cy="77708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58" name="Google Shape;58;p12"/>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4738688" y="2239963"/>
            <a:ext cx="5494338" cy="1941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61" name="Google Shape;61;p13"/>
          <p:cNvSpPr txBox="1">
            <a:spLocks noGrp="1"/>
          </p:cNvSpPr>
          <p:nvPr>
            <p:ph type="body" idx="1"/>
          </p:nvPr>
        </p:nvSpPr>
        <p:spPr>
          <a:xfrm rot="5400000">
            <a:off x="777081" y="372269"/>
            <a:ext cx="5494338" cy="5676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62" name="Google Shape;62;p13"/>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18" name="Google Shape;18;p3"/>
          <p:cNvSpPr txBox="1">
            <a:spLocks noGrp="1"/>
          </p:cNvSpPr>
          <p:nvPr>
            <p:ph type="body" idx="1"/>
          </p:nvPr>
        </p:nvSpPr>
        <p:spPr>
          <a:xfrm>
            <a:off x="685800" y="1981200"/>
            <a:ext cx="7770813"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19" name="Google Shape;19;p3"/>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2" name="Google Shape;22;p4"/>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3"/>
        <p:cNvGrpSpPr/>
        <p:nvPr/>
      </p:nvGrpSpPr>
      <p:grpSpPr>
        <a:xfrm>
          <a:off x="0" y="0"/>
          <a:ext cx="0" cy="0"/>
          <a:chOff x="0" y="0"/>
          <a:chExt cx="0" cy="0"/>
        </a:xfrm>
      </p:grpSpPr>
      <p:sp>
        <p:nvSpPr>
          <p:cNvPr id="24" name="Google Shape;24;p5"/>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5" name="Google Shape;25;p5"/>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800"/>
              </a:spcBef>
              <a:spcAft>
                <a:spcPts val="0"/>
              </a:spcAft>
              <a:buClr>
                <a:srgbClr val="000000"/>
              </a:buClr>
              <a:buSzPts val="1400"/>
              <a:buFont typeface="Times New Roman"/>
              <a:buNone/>
              <a:defRPr sz="32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700"/>
              </a:spcBef>
              <a:spcAft>
                <a:spcPts val="0"/>
              </a:spcAft>
              <a:buClr>
                <a:srgbClr val="000000"/>
              </a:buClr>
              <a:buSzPts val="1400"/>
              <a:buFont typeface="Times New Roman"/>
              <a:buNone/>
              <a:defRPr sz="28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600"/>
              </a:spcBef>
              <a:spcAft>
                <a:spcPts val="0"/>
              </a:spcAft>
              <a:buClr>
                <a:srgbClr val="000000"/>
              </a:buClr>
              <a:buSzPts val="1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26" name="Google Shape;26;p5"/>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R="0" lvl="0" algn="l" rtl="0">
              <a:lnSpc>
                <a:spcPct val="93000"/>
              </a:lnSpc>
              <a:spcBef>
                <a:spcPts val="0"/>
              </a:spcBef>
              <a:spcAft>
                <a:spcPts val="0"/>
              </a:spcAft>
              <a:buClr>
                <a:srgbClr val="000000"/>
              </a:buClr>
              <a:buSzPts val="1400"/>
              <a:buFont typeface="Arial"/>
              <a:buNone/>
              <a:defRPr sz="4000" b="1"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9" name="Google Shape;29;p6"/>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6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endParaRPr/>
          </a:p>
        </p:txBody>
      </p:sp>
      <p:sp>
        <p:nvSpPr>
          <p:cNvPr id="30" name="Google Shape;30;p6"/>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33" name="Google Shape;33;p7"/>
          <p:cNvSpPr txBox="1">
            <a:spLocks noGrp="1"/>
          </p:cNvSpPr>
          <p:nvPr>
            <p:ph type="body" idx="1"/>
          </p:nvPr>
        </p:nvSpPr>
        <p:spPr>
          <a:xfrm>
            <a:off x="685800" y="1981200"/>
            <a:ext cx="3808413"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9pPr>
          </a:lstStyle>
          <a:p>
            <a:endParaRPr/>
          </a:p>
        </p:txBody>
      </p:sp>
      <p:sp>
        <p:nvSpPr>
          <p:cNvPr id="34" name="Google Shape;34;p7"/>
          <p:cNvSpPr txBox="1">
            <a:spLocks noGrp="1"/>
          </p:cNvSpPr>
          <p:nvPr>
            <p:ph type="body" idx="2"/>
          </p:nvPr>
        </p:nvSpPr>
        <p:spPr>
          <a:xfrm>
            <a:off x="4646613" y="1981200"/>
            <a:ext cx="3810000"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9pPr>
          </a:lstStyle>
          <a:p>
            <a:endParaRPr/>
          </a:p>
        </p:txBody>
      </p:sp>
      <p:sp>
        <p:nvSpPr>
          <p:cNvPr id="35" name="Google Shape;35;p7"/>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t" anchorCtr="0">
            <a:noAutofit/>
          </a:bodyPr>
          <a:lstStyle>
            <a:lvl1pPr marR="0" lvl="0"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38" name="Google Shape;38;p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400" b="1"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2000" b="1"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800" b="1"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9pPr>
          </a:lstStyle>
          <a:p>
            <a:endParaRPr/>
          </a:p>
        </p:txBody>
      </p:sp>
      <p:sp>
        <p:nvSpPr>
          <p:cNvPr id="39" name="Google Shape;39;p8"/>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9pPr>
          </a:lstStyle>
          <a:p>
            <a:endParaRPr/>
          </a:p>
        </p:txBody>
      </p:sp>
      <p:sp>
        <p:nvSpPr>
          <p:cNvPr id="40" name="Google Shape;40;p8"/>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400" b="1"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2000" b="1"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800" b="1"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9pPr>
          </a:lstStyle>
          <a:p>
            <a:endParaRPr/>
          </a:p>
        </p:txBody>
      </p:sp>
      <p:sp>
        <p:nvSpPr>
          <p:cNvPr id="41" name="Google Shape;41;p8"/>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18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1600" b="0" i="0" u="none" strike="noStrike" cap="none">
                <a:solidFill>
                  <a:srgbClr val="000000"/>
                </a:solidFill>
                <a:latin typeface="Times New Roman"/>
                <a:ea typeface="Times New Roman"/>
                <a:cs typeface="Times New Roman"/>
                <a:sym typeface="Times New Roman"/>
              </a:defRPr>
            </a:lvl9pPr>
          </a:lstStyle>
          <a:p>
            <a:endParaRPr/>
          </a:p>
        </p:txBody>
      </p:sp>
      <p:sp>
        <p:nvSpPr>
          <p:cNvPr id="42" name="Google Shape;42;p8"/>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R="0" lvl="0" algn="l" rtl="0">
              <a:lnSpc>
                <a:spcPct val="93000"/>
              </a:lnSpc>
              <a:spcBef>
                <a:spcPts val="0"/>
              </a:spcBef>
              <a:spcAft>
                <a:spcPts val="0"/>
              </a:spcAft>
              <a:buClr>
                <a:srgbClr val="000000"/>
              </a:buClr>
              <a:buSzPts val="1400"/>
              <a:buFont typeface="Arial"/>
              <a:buNone/>
              <a:defRPr sz="2000" b="1" i="0" u="none" strike="noStrike" cap="none">
                <a:solidFill>
                  <a:srgbClr val="000000"/>
                </a:solidFill>
                <a:latin typeface="Times New Roman"/>
                <a:ea typeface="Times New Roman"/>
                <a:cs typeface="Times New Roman"/>
                <a:sym typeface="Times New Roman"/>
              </a:defRPr>
            </a:lvl1pPr>
            <a:lvl2pPr marR="0" lvl="1"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2pPr>
            <a:lvl3pPr marR="0" lvl="2"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3pPr>
            <a:lvl4pPr marR="0" lvl="3"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4pPr>
            <a:lvl5pPr marR="0" lvl="4"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5pPr>
            <a:lvl6pPr marR="0" lvl="5"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6pPr>
            <a:lvl7pPr marR="0" lvl="6"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7pPr>
            <a:lvl8pPr marR="0" lvl="7"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8pPr>
            <a:lvl9pPr marR="0" lvl="8" algn="ctr" rtl="0">
              <a:lnSpc>
                <a:spcPct val="93000"/>
              </a:lnSpc>
              <a:spcBef>
                <a:spcPts val="0"/>
              </a:spcBef>
              <a:spcAft>
                <a:spcPts val="0"/>
              </a:spcAft>
              <a:buClr>
                <a:srgbClr val="000000"/>
              </a:buClr>
              <a:buSzPts val="1400"/>
              <a:buFont typeface="Arial"/>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47" name="Google Shape;47;p10"/>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Arial"/>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Arial"/>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Arial"/>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48" name="Google Shape;48;p10"/>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9pPr>
          </a:lstStyle>
          <a:p>
            <a:endParaRPr/>
          </a:p>
        </p:txBody>
      </p:sp>
      <p:sp>
        <p:nvSpPr>
          <p:cNvPr id="49" name="Google Shape;49;p10"/>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Clr>
                <a:srgbClr val="000000"/>
              </a:buClr>
              <a:buSzPts val="2400"/>
              <a:buFont typeface="Arial"/>
              <a:buNone/>
              <a:defRPr sz="2400" b="0" i="0" u="none" strike="noStrike" cap="none">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1"/>
          <p:cNvSpPr/>
          <p:nvPr/>
        </p:nvSpPr>
        <p:spPr>
          <a:xfrm>
            <a:off x="0" y="0"/>
            <a:ext cx="9144000" cy="790789"/>
          </a:xfrm>
          <a:prstGeom prst="rect">
            <a:avLst/>
          </a:prstGeom>
          <a:solidFill>
            <a:srgbClr val="F6CD2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1"/>
          <p:cNvSpPr txBox="1"/>
          <p:nvPr/>
        </p:nvSpPr>
        <p:spPr>
          <a:xfrm>
            <a:off x="467234" y="112754"/>
            <a:ext cx="8170596" cy="67803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s-ES" sz="3000" b="0" i="1" u="none" strike="noStrike" cap="none">
                <a:solidFill>
                  <a:srgbClr val="000000"/>
                </a:solidFill>
                <a:latin typeface="Arial"/>
                <a:ea typeface="Arial"/>
                <a:cs typeface="Arial"/>
                <a:sym typeface="Arial"/>
              </a:rPr>
              <a:t>Ciclo de gestión de los datos: Ecoinformática</a:t>
            </a:r>
            <a:endParaRPr sz="3000" b="0" i="1"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p:nvPr/>
        </p:nvSpPr>
        <p:spPr>
          <a:xfrm>
            <a:off x="457200" y="1898083"/>
            <a:ext cx="7894638" cy="2454275"/>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850"/>
              </a:spcBef>
              <a:spcAft>
                <a:spcPts val="0"/>
              </a:spcAft>
              <a:buClr>
                <a:srgbClr val="000000"/>
              </a:buClr>
              <a:buSzPts val="2800"/>
              <a:buFont typeface="Arial"/>
              <a:buNone/>
            </a:pPr>
            <a:r>
              <a:rPr lang="es-ES" sz="2800" b="0" i="0" u="none" strike="noStrike" cap="none">
                <a:solidFill>
                  <a:srgbClr val="000000"/>
                </a:solidFill>
                <a:latin typeface="Arial"/>
                <a:ea typeface="Arial"/>
                <a:cs typeface="Arial"/>
                <a:sym typeface="Arial"/>
              </a:rPr>
              <a:t>LA ASIGNATURA:</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ES" sz="2800" b="0" i="0" u="none" strike="noStrike" cap="none">
                <a:solidFill>
                  <a:srgbClr val="000000"/>
                </a:solidFill>
                <a:latin typeface="Arial"/>
                <a:ea typeface="Arial"/>
                <a:cs typeface="Arial"/>
                <a:sym typeface="Arial"/>
              </a:rPr>
              <a:t>INTRODUCCIÓN, OBJETIVOS, CONTENIDOS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es-ES" sz="2800" b="0" i="0" u="none" strike="noStrike" cap="none">
                <a:solidFill>
                  <a:srgbClr val="000000"/>
                </a:solidFill>
                <a:latin typeface="Arial"/>
                <a:ea typeface="Arial"/>
                <a:cs typeface="Arial"/>
                <a:sym typeface="Arial"/>
              </a:rPr>
              <a:t>Y PLAN DE TRABAJO</a:t>
            </a:r>
            <a:endParaRPr sz="1400" b="0" i="0" u="none" strike="noStrike" cap="none">
              <a:solidFill>
                <a:srgbClr val="000000"/>
              </a:solidFill>
              <a:latin typeface="Arial"/>
              <a:ea typeface="Arial"/>
              <a:cs typeface="Arial"/>
              <a:sym typeface="Arial"/>
            </a:endParaRPr>
          </a:p>
        </p:txBody>
      </p:sp>
      <p:pic>
        <p:nvPicPr>
          <p:cNvPr id="71" name="Google Shape;71;p14"/>
          <p:cNvPicPr preferRelativeResize="0"/>
          <p:nvPr/>
        </p:nvPicPr>
        <p:blipFill rotWithShape="1">
          <a:blip r:embed="rId3">
            <a:alphaModFix/>
          </a:blip>
          <a:srcRect/>
          <a:stretch/>
        </p:blipFill>
        <p:spPr>
          <a:xfrm>
            <a:off x="7794625" y="6234113"/>
            <a:ext cx="1168400" cy="3921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3"/>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D3F71E6C-9404-BF4E-9E80-DC7E8D33611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Y ADEMÁS…</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FD52996C-18D9-2340-B374-F893F2B8CF25}"/>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3000" b="0" i="0" u="none" strike="noStrike" cap="none" dirty="0">
                <a:solidFill>
                  <a:srgbClr val="000000"/>
                </a:solidFill>
                <a:latin typeface="Arial"/>
                <a:ea typeface="Arial"/>
                <a:cs typeface="Arial"/>
                <a:sym typeface="Arial"/>
              </a:rPr>
              <a:t>DEFORESTACIÓN, CAMBIOS DE USOS, ETC.</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5"/>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7D459A3F-7F88-3248-A6E1-18CA1E9DE607}"/>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CAMBIO CLIMÁTICO</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C5A9F01B-AF17-6842-B31A-E8CB37B9833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CONTAMINACIÓN</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7"/>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444B9D40-4A88-3E4B-965F-A5299D0AB77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COMO RESULTADO</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685800" y="1058000"/>
            <a:ext cx="7772400" cy="152876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¡TENEMOS PROBLEMAS!</a:t>
            </a:r>
            <a:br>
              <a:rPr lang="es-ES" sz="4000" b="0" i="0" u="none" strike="noStrike" cap="none">
                <a:solidFill>
                  <a:srgbClr val="000000"/>
                </a:solidFill>
                <a:latin typeface="Arial"/>
                <a:ea typeface="Arial"/>
                <a:cs typeface="Arial"/>
                <a:sym typeface="Arial"/>
              </a:rPr>
            </a:br>
            <a:endParaRPr sz="4000" b="0" i="0" u="none" strike="noStrike" cap="none">
              <a:solidFill>
                <a:srgbClr val="000000"/>
              </a:solidFill>
              <a:latin typeface="Arial"/>
              <a:ea typeface="Arial"/>
              <a:cs typeface="Arial"/>
              <a:sym typeface="Arial"/>
            </a:endParaRPr>
          </a:p>
        </p:txBody>
      </p:sp>
      <p:sp>
        <p:nvSpPr>
          <p:cNvPr id="207" name="Google Shape;207;p28"/>
          <p:cNvSpPr txBox="1">
            <a:spLocks noGrp="1"/>
          </p:cNvSpPr>
          <p:nvPr>
            <p:ph type="body" idx="1"/>
          </p:nvPr>
        </p:nvSpPr>
        <p:spPr>
          <a:xfrm>
            <a:off x="709613" y="2026375"/>
            <a:ext cx="7772400" cy="4525962"/>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a:solidFill>
                  <a:srgbClr val="000000"/>
                </a:solidFill>
                <a:latin typeface="Times New Roman"/>
                <a:ea typeface="Times New Roman"/>
                <a:cs typeface="Times New Roman"/>
                <a:sym typeface="Times New Roman"/>
              </a:rPr>
              <a:t>Necesitamos combatir problemas NUMEROSOS y GRAVES</a:t>
            </a:r>
            <a:endParaRPr/>
          </a:p>
          <a:p>
            <a:pPr marL="341313" marR="0" lvl="0" indent="-341313" algn="l" rtl="0">
              <a:lnSpc>
                <a:spcPct val="93000"/>
              </a:lnSpc>
              <a:spcBef>
                <a:spcPts val="800"/>
              </a:spcBef>
              <a:spcAft>
                <a:spcPts val="0"/>
              </a:spcAft>
              <a:buClr>
                <a:srgbClr val="000000"/>
              </a:buClr>
              <a:buSzPts val="3200"/>
              <a:buFont typeface="Arial"/>
              <a:buChar char="•"/>
            </a:pPr>
            <a:r>
              <a:rPr lang="es-ES" sz="3200" b="0" i="0" u="none" strike="noStrike" cap="none">
                <a:solidFill>
                  <a:srgbClr val="000000"/>
                </a:solidFill>
                <a:latin typeface="Times New Roman"/>
                <a:ea typeface="Times New Roman"/>
                <a:cs typeface="Times New Roman"/>
                <a:sym typeface="Times New Roman"/>
              </a:rPr>
              <a:t>Hacen falta nuevas herramientas para analizarlos y encontrar soluciones</a:t>
            </a:r>
            <a:endParaRPr/>
          </a:p>
          <a:p>
            <a:pPr marL="341313" marR="0" lvl="0" indent="-341313" algn="l" rtl="0">
              <a:lnSpc>
                <a:spcPct val="93000"/>
              </a:lnSpc>
              <a:spcBef>
                <a:spcPts val="800"/>
              </a:spcBef>
              <a:spcAft>
                <a:spcPts val="0"/>
              </a:spcAft>
              <a:buClr>
                <a:srgbClr val="000000"/>
              </a:buClr>
              <a:buSzPts val="3200"/>
              <a:buFont typeface="Arial"/>
              <a:buChar char="•"/>
            </a:pPr>
            <a:r>
              <a:rPr lang="es-ES" sz="3200" b="0" i="0" u="none" strike="noStrike" cap="none">
                <a:solidFill>
                  <a:srgbClr val="000000"/>
                </a:solidFill>
                <a:latin typeface="Times New Roman"/>
                <a:ea typeface="Times New Roman"/>
                <a:cs typeface="Times New Roman"/>
                <a:sym typeface="Times New Roman"/>
              </a:rPr>
              <a:t>Y aquí es donde Ciencia y Tecnología pueden ir de la mano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9"/>
          <p:cNvPicPr preferRelativeResize="0"/>
          <p:nvPr/>
        </p:nvPicPr>
        <p:blipFill rotWithShape="1">
          <a:blip r:embed="rId3">
            <a:alphaModFix/>
          </a:blip>
          <a:srcRect/>
          <a:stretch/>
        </p:blipFill>
        <p:spPr>
          <a:xfrm>
            <a:off x="527050" y="2834192"/>
            <a:ext cx="2444750" cy="2160588"/>
          </a:xfrm>
          <a:prstGeom prst="rect">
            <a:avLst/>
          </a:prstGeom>
          <a:noFill/>
          <a:ln>
            <a:noFill/>
          </a:ln>
        </p:spPr>
      </p:pic>
      <p:sp>
        <p:nvSpPr>
          <p:cNvPr id="216" name="Google Shape;216;p29"/>
          <p:cNvSpPr txBox="1"/>
          <p:nvPr/>
        </p:nvSpPr>
        <p:spPr>
          <a:xfrm>
            <a:off x="714375" y="2272217"/>
            <a:ext cx="2833688" cy="45561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ENIAC (1946)</a:t>
            </a:r>
            <a:endParaRPr sz="1400" b="0" i="0" u="none" strike="noStrike" cap="none">
              <a:solidFill>
                <a:srgbClr val="000000"/>
              </a:solidFill>
              <a:latin typeface="Arial"/>
              <a:ea typeface="Arial"/>
              <a:cs typeface="Arial"/>
              <a:sym typeface="Arial"/>
            </a:endParaRPr>
          </a:p>
        </p:txBody>
      </p:sp>
      <p:sp>
        <p:nvSpPr>
          <p:cNvPr id="217" name="Google Shape;217;p29"/>
          <p:cNvSpPr txBox="1"/>
          <p:nvPr/>
        </p:nvSpPr>
        <p:spPr>
          <a:xfrm>
            <a:off x="4143375" y="2270630"/>
            <a:ext cx="4706938" cy="455612"/>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Summit (2019)</a:t>
            </a:r>
            <a:endParaRPr sz="1400" b="0" i="0" u="none" strike="noStrike" cap="none">
              <a:solidFill>
                <a:srgbClr val="000000"/>
              </a:solidFill>
              <a:latin typeface="Arial"/>
              <a:ea typeface="Arial"/>
              <a:cs typeface="Arial"/>
              <a:sym typeface="Arial"/>
            </a:endParaRPr>
          </a:p>
        </p:txBody>
      </p:sp>
      <p:sp>
        <p:nvSpPr>
          <p:cNvPr id="218" name="Google Shape;218;p29"/>
          <p:cNvSpPr txBox="1"/>
          <p:nvPr/>
        </p:nvSpPr>
        <p:spPr>
          <a:xfrm>
            <a:off x="1023938" y="5344030"/>
            <a:ext cx="2293937" cy="460375"/>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385 OPS</a:t>
            </a:r>
            <a:endParaRPr sz="1400" b="0" i="0" u="none" strike="noStrike" cap="none">
              <a:solidFill>
                <a:srgbClr val="000000"/>
              </a:solidFill>
              <a:latin typeface="Arial"/>
              <a:ea typeface="Arial"/>
              <a:cs typeface="Arial"/>
              <a:sym typeface="Arial"/>
            </a:endParaRPr>
          </a:p>
        </p:txBody>
      </p:sp>
      <p:sp>
        <p:nvSpPr>
          <p:cNvPr id="219" name="Google Shape;219;p29"/>
          <p:cNvSpPr/>
          <p:nvPr/>
        </p:nvSpPr>
        <p:spPr>
          <a:xfrm>
            <a:off x="2513013" y="3791455"/>
            <a:ext cx="873125" cy="349250"/>
          </a:xfrm>
          <a:prstGeom prst="rightArrow">
            <a:avLst>
              <a:gd name="adj1" fmla="val 50000"/>
              <a:gd name="adj2" fmla="val 62500"/>
            </a:avLst>
          </a:prstGeom>
          <a:solidFill>
            <a:srgbClr val="FFD32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sp>
        <p:nvSpPr>
          <p:cNvPr id="220" name="Google Shape;220;p29"/>
          <p:cNvSpPr txBox="1"/>
          <p:nvPr/>
        </p:nvSpPr>
        <p:spPr>
          <a:xfrm>
            <a:off x="4351338" y="5310692"/>
            <a:ext cx="4687887" cy="118745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s-ES" sz="2400" b="0" i="0" u="none" strike="noStrike" cap="none">
                <a:solidFill>
                  <a:srgbClr val="000000"/>
                </a:solidFill>
                <a:latin typeface="Arial"/>
                <a:ea typeface="Arial"/>
                <a:cs typeface="Arial"/>
                <a:sym typeface="Arial"/>
              </a:rPr>
              <a:t>2.282.500 núcleos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122,3 petaflops</a:t>
            </a:r>
            <a:endParaRPr sz="1400" b="0" i="0" u="none" strike="noStrike" cap="none">
              <a:solidFill>
                <a:srgbClr val="000000"/>
              </a:solidFill>
              <a:latin typeface="Arial"/>
              <a:ea typeface="Arial"/>
              <a:cs typeface="Arial"/>
              <a:sym typeface="Arial"/>
            </a:endParaRPr>
          </a:p>
        </p:txBody>
      </p:sp>
      <p:sp>
        <p:nvSpPr>
          <p:cNvPr id="221" name="Google Shape;221;p29"/>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Arial"/>
                <a:ea typeface="Arial"/>
                <a:cs typeface="Arial"/>
                <a:sym typeface="Arial"/>
              </a:rPr>
              <a:t>Capacidad computacional en aumento</a:t>
            </a:r>
            <a:endParaRPr sz="3200" b="0" i="0" u="none" strike="noStrike" cap="none">
              <a:solidFill>
                <a:srgbClr val="000000"/>
              </a:solidFill>
              <a:latin typeface="Arial"/>
              <a:ea typeface="Arial"/>
              <a:cs typeface="Arial"/>
              <a:sym typeface="Arial"/>
            </a:endParaRPr>
          </a:p>
        </p:txBody>
      </p:sp>
      <p:pic>
        <p:nvPicPr>
          <p:cNvPr id="222" name="Google Shape;222;p29"/>
          <p:cNvPicPr preferRelativeResize="0"/>
          <p:nvPr/>
        </p:nvPicPr>
        <p:blipFill rotWithShape="1">
          <a:blip r:embed="rId4">
            <a:alphaModFix/>
          </a:blip>
          <a:srcRect/>
          <a:stretch/>
        </p:blipFill>
        <p:spPr>
          <a:xfrm>
            <a:off x="3548063" y="2834192"/>
            <a:ext cx="4099390" cy="23079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0"/>
          <p:cNvPicPr preferRelativeResize="0"/>
          <p:nvPr/>
        </p:nvPicPr>
        <p:blipFill rotWithShape="1">
          <a:blip r:embed="rId3">
            <a:alphaModFix/>
          </a:blip>
          <a:srcRect/>
          <a:stretch/>
        </p:blipFill>
        <p:spPr>
          <a:xfrm>
            <a:off x="5103813" y="2766683"/>
            <a:ext cx="3484562" cy="2738437"/>
          </a:xfrm>
          <a:prstGeom prst="rect">
            <a:avLst/>
          </a:prstGeom>
          <a:noFill/>
          <a:ln>
            <a:noFill/>
          </a:ln>
        </p:spPr>
      </p:pic>
      <p:pic>
        <p:nvPicPr>
          <p:cNvPr id="231" name="Google Shape;231;p30"/>
          <p:cNvPicPr preferRelativeResize="0"/>
          <p:nvPr/>
        </p:nvPicPr>
        <p:blipFill rotWithShape="1">
          <a:blip r:embed="rId4">
            <a:alphaModFix/>
          </a:blip>
          <a:srcRect/>
          <a:stretch/>
        </p:blipFill>
        <p:spPr>
          <a:xfrm>
            <a:off x="190500" y="2560308"/>
            <a:ext cx="2444750" cy="2397125"/>
          </a:xfrm>
          <a:prstGeom prst="rect">
            <a:avLst/>
          </a:prstGeom>
          <a:noFill/>
          <a:ln>
            <a:noFill/>
          </a:ln>
        </p:spPr>
      </p:pic>
      <p:sp>
        <p:nvSpPr>
          <p:cNvPr id="232" name="Google Shape;232;p30"/>
          <p:cNvSpPr/>
          <p:nvPr/>
        </p:nvSpPr>
        <p:spPr>
          <a:xfrm>
            <a:off x="3992563" y="3901745"/>
            <a:ext cx="833437" cy="460375"/>
          </a:xfrm>
          <a:prstGeom prst="rightArrow">
            <a:avLst>
              <a:gd name="adj1" fmla="val 50000"/>
              <a:gd name="adj2" fmla="val 45259"/>
            </a:avLst>
          </a:prstGeom>
          <a:noFill/>
          <a:ln w="360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Times New Roman"/>
              <a:ea typeface="Times New Roman"/>
              <a:cs typeface="Times New Roman"/>
              <a:sym typeface="Times New Roman"/>
            </a:endParaRPr>
          </a:p>
        </p:txBody>
      </p:sp>
      <p:pic>
        <p:nvPicPr>
          <p:cNvPr id="233" name="Google Shape;233;p30"/>
          <p:cNvPicPr preferRelativeResize="0"/>
          <p:nvPr/>
        </p:nvPicPr>
        <p:blipFill rotWithShape="1">
          <a:blip r:embed="rId5">
            <a:alphaModFix/>
          </a:blip>
          <a:srcRect/>
          <a:stretch/>
        </p:blipFill>
        <p:spPr>
          <a:xfrm>
            <a:off x="2571750" y="4711370"/>
            <a:ext cx="1404938" cy="1198563"/>
          </a:xfrm>
          <a:prstGeom prst="rect">
            <a:avLst/>
          </a:prstGeom>
          <a:noFill/>
          <a:ln>
            <a:noFill/>
          </a:ln>
        </p:spPr>
      </p:pic>
      <p:pic>
        <p:nvPicPr>
          <p:cNvPr id="234" name="Google Shape;234;p30"/>
          <p:cNvPicPr preferRelativeResize="0"/>
          <p:nvPr/>
        </p:nvPicPr>
        <p:blipFill rotWithShape="1">
          <a:blip r:embed="rId6">
            <a:alphaModFix/>
          </a:blip>
          <a:srcRect/>
          <a:stretch/>
        </p:blipFill>
        <p:spPr>
          <a:xfrm>
            <a:off x="2944813" y="2187245"/>
            <a:ext cx="936625" cy="1571625"/>
          </a:xfrm>
          <a:prstGeom prst="rect">
            <a:avLst/>
          </a:prstGeom>
          <a:noFill/>
          <a:ln>
            <a:noFill/>
          </a:ln>
        </p:spPr>
      </p:pic>
      <p:sp>
        <p:nvSpPr>
          <p:cNvPr id="235" name="Google Shape;235;p30"/>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Arial"/>
                <a:ea typeface="Arial"/>
                <a:cs typeface="Arial"/>
                <a:sym typeface="Arial"/>
              </a:rPr>
              <a:t>Enormes cantidades de datos primarios</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a:stretch/>
        </p:blipFill>
        <p:spPr>
          <a:xfrm>
            <a:off x="5770563" y="2079625"/>
            <a:ext cx="2627312" cy="1762125"/>
          </a:xfrm>
          <a:prstGeom prst="rect">
            <a:avLst/>
          </a:prstGeom>
          <a:noFill/>
          <a:ln>
            <a:noFill/>
          </a:ln>
        </p:spPr>
      </p:pic>
      <p:pic>
        <p:nvPicPr>
          <p:cNvPr id="244" name="Google Shape;244;p31"/>
          <p:cNvPicPr preferRelativeResize="0"/>
          <p:nvPr/>
        </p:nvPicPr>
        <p:blipFill rotWithShape="1">
          <a:blip r:embed="rId4">
            <a:alphaModFix/>
          </a:blip>
          <a:srcRect/>
          <a:stretch/>
        </p:blipFill>
        <p:spPr>
          <a:xfrm>
            <a:off x="2992438" y="2286000"/>
            <a:ext cx="2389187" cy="1579563"/>
          </a:xfrm>
          <a:prstGeom prst="rect">
            <a:avLst/>
          </a:prstGeom>
          <a:noFill/>
          <a:ln>
            <a:noFill/>
          </a:ln>
        </p:spPr>
      </p:pic>
      <p:pic>
        <p:nvPicPr>
          <p:cNvPr id="245" name="Google Shape;245;p31"/>
          <p:cNvPicPr preferRelativeResize="0"/>
          <p:nvPr/>
        </p:nvPicPr>
        <p:blipFill rotWithShape="1">
          <a:blip r:embed="rId5">
            <a:alphaModFix/>
          </a:blip>
          <a:srcRect/>
          <a:stretch/>
        </p:blipFill>
        <p:spPr>
          <a:xfrm>
            <a:off x="5803900" y="4181475"/>
            <a:ext cx="2444750" cy="1589088"/>
          </a:xfrm>
          <a:prstGeom prst="rect">
            <a:avLst/>
          </a:prstGeom>
          <a:noFill/>
          <a:ln>
            <a:noFill/>
          </a:ln>
        </p:spPr>
      </p:pic>
      <p:pic>
        <p:nvPicPr>
          <p:cNvPr id="246" name="Google Shape;246;p31"/>
          <p:cNvPicPr preferRelativeResize="0"/>
          <p:nvPr/>
        </p:nvPicPr>
        <p:blipFill rotWithShape="1">
          <a:blip r:embed="rId6">
            <a:alphaModFix/>
          </a:blip>
          <a:srcRect/>
          <a:stretch/>
        </p:blipFill>
        <p:spPr>
          <a:xfrm>
            <a:off x="627063" y="2151063"/>
            <a:ext cx="1754187" cy="1619250"/>
          </a:xfrm>
          <a:prstGeom prst="rect">
            <a:avLst/>
          </a:prstGeom>
          <a:noFill/>
          <a:ln>
            <a:noFill/>
          </a:ln>
        </p:spPr>
      </p:pic>
      <p:pic>
        <p:nvPicPr>
          <p:cNvPr id="247" name="Google Shape;247;p31"/>
          <p:cNvPicPr preferRelativeResize="0"/>
          <p:nvPr/>
        </p:nvPicPr>
        <p:blipFill rotWithShape="1">
          <a:blip r:embed="rId7">
            <a:alphaModFix/>
          </a:blip>
          <a:srcRect/>
          <a:stretch/>
        </p:blipFill>
        <p:spPr>
          <a:xfrm>
            <a:off x="547688" y="4071938"/>
            <a:ext cx="1825625" cy="1547812"/>
          </a:xfrm>
          <a:prstGeom prst="rect">
            <a:avLst/>
          </a:prstGeom>
          <a:noFill/>
          <a:ln>
            <a:noFill/>
          </a:ln>
        </p:spPr>
      </p:pic>
      <p:pic>
        <p:nvPicPr>
          <p:cNvPr id="248" name="Google Shape;248;p31"/>
          <p:cNvPicPr preferRelativeResize="0"/>
          <p:nvPr/>
        </p:nvPicPr>
        <p:blipFill rotWithShape="1">
          <a:blip r:embed="rId8">
            <a:alphaModFix/>
          </a:blip>
          <a:srcRect/>
          <a:stretch/>
        </p:blipFill>
        <p:spPr>
          <a:xfrm>
            <a:off x="2984500" y="4032250"/>
            <a:ext cx="2428875" cy="1714500"/>
          </a:xfrm>
          <a:prstGeom prst="rect">
            <a:avLst/>
          </a:prstGeom>
          <a:noFill/>
          <a:ln>
            <a:noFill/>
          </a:ln>
        </p:spPr>
      </p:pic>
      <p:sp>
        <p:nvSpPr>
          <p:cNvPr id="249" name="Google Shape;249;p31"/>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0000"/>
                </a:solidFill>
                <a:latin typeface="Arial"/>
                <a:ea typeface="Arial"/>
                <a:cs typeface="Arial"/>
                <a:sym typeface="Arial"/>
              </a:rPr>
              <a:t>Datos + capacidad computacional..</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382588" y="1079708"/>
            <a:ext cx="8601075" cy="928687"/>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¿QUÉ ES LA ECOINFORMÁTICA?</a:t>
            </a:r>
            <a:endParaRPr/>
          </a:p>
        </p:txBody>
      </p:sp>
      <p:sp>
        <p:nvSpPr>
          <p:cNvPr id="258" name="Google Shape;258;p32"/>
          <p:cNvSpPr txBox="1">
            <a:spLocks noGrp="1"/>
          </p:cNvSpPr>
          <p:nvPr>
            <p:ph type="body" idx="1"/>
          </p:nvPr>
        </p:nvSpPr>
        <p:spPr>
          <a:xfrm>
            <a:off x="709613" y="2081420"/>
            <a:ext cx="7772400" cy="4114800"/>
          </a:xfrm>
          <a:prstGeom prst="rect">
            <a:avLst/>
          </a:prstGeom>
          <a:noFill/>
          <a:ln>
            <a:noFill/>
          </a:ln>
        </p:spPr>
        <p:txBody>
          <a:bodyPr spcFirstLastPara="1" wrap="square" lIns="91425" tIns="69725" rIns="91425" bIns="45700" anchor="t" anchorCtr="0">
            <a:noAutofit/>
          </a:bodyPr>
          <a:lstStyle/>
          <a:p>
            <a:pPr marL="341313" marR="0" lvl="0" indent="-341313" algn="l" rtl="0">
              <a:lnSpc>
                <a:spcPct val="93000"/>
              </a:lnSpc>
              <a:spcBef>
                <a:spcPts val="0"/>
              </a:spcBef>
              <a:spcAft>
                <a:spcPts val="0"/>
              </a:spcAft>
              <a:buClr>
                <a:srgbClr val="000000"/>
              </a:buClr>
              <a:buSzPts val="2600"/>
              <a:buFont typeface="Arial"/>
              <a:buChar char="•"/>
            </a:pPr>
            <a:r>
              <a:rPr lang="es-ES" sz="2600" b="1" i="0" u="none" strike="noStrike" cap="none">
                <a:solidFill>
                  <a:srgbClr val="000000"/>
                </a:solidFill>
                <a:latin typeface="Times New Roman"/>
                <a:ea typeface="Times New Roman"/>
                <a:cs typeface="Times New Roman"/>
                <a:sym typeface="Times New Roman"/>
              </a:rPr>
              <a:t>Definición (Michener 2012)</a:t>
            </a:r>
            <a:r>
              <a:rPr lang="es-ES" sz="2600" b="0" i="0" u="none" strike="noStrike" cap="none">
                <a:solidFill>
                  <a:srgbClr val="000000"/>
                </a:solidFill>
                <a:latin typeface="Times New Roman"/>
                <a:ea typeface="Times New Roman"/>
                <a:cs typeface="Times New Roman"/>
                <a:sym typeface="Times New Roman"/>
              </a:rPr>
              <a:t>: marco de trabajo que permite a los científicos </a:t>
            </a:r>
            <a:r>
              <a:rPr lang="es-ES" sz="2600" b="1" i="0" u="none" strike="noStrike" cap="none">
                <a:solidFill>
                  <a:srgbClr val="000000"/>
                </a:solidFill>
                <a:latin typeface="Times New Roman"/>
                <a:ea typeface="Times New Roman"/>
                <a:cs typeface="Times New Roman"/>
                <a:sym typeface="Times New Roman"/>
              </a:rPr>
              <a:t>generar nuevo conocimiento</a:t>
            </a:r>
            <a:r>
              <a:rPr lang="es-ES" sz="2600" b="0" i="0" u="none" strike="noStrike" cap="none">
                <a:solidFill>
                  <a:srgbClr val="000000"/>
                </a:solidFill>
                <a:latin typeface="Times New Roman"/>
                <a:ea typeface="Times New Roman"/>
                <a:cs typeface="Times New Roman"/>
                <a:sym typeface="Times New Roman"/>
              </a:rPr>
              <a:t> mediante </a:t>
            </a:r>
            <a:r>
              <a:rPr lang="es-ES" sz="2600" b="1" i="0" u="none" strike="noStrike" cap="none">
                <a:solidFill>
                  <a:srgbClr val="000000"/>
                </a:solidFill>
                <a:latin typeface="Times New Roman"/>
                <a:ea typeface="Times New Roman"/>
                <a:cs typeface="Times New Roman"/>
                <a:sym typeface="Times New Roman"/>
              </a:rPr>
              <a:t>métodos y tecnologías innovadoras</a:t>
            </a:r>
            <a:r>
              <a:rPr lang="es-ES" sz="2600" b="0" i="0" u="none" strike="noStrike" cap="none">
                <a:solidFill>
                  <a:srgbClr val="000000"/>
                </a:solidFill>
                <a:latin typeface="Times New Roman"/>
                <a:ea typeface="Times New Roman"/>
                <a:cs typeface="Times New Roman"/>
                <a:sym typeface="Times New Roman"/>
              </a:rPr>
              <a:t> para adquirir, gestionar, integrar, analizar, visualizar y preservar </a:t>
            </a:r>
            <a:r>
              <a:rPr lang="es-ES" sz="2600" b="1" i="0" u="none" strike="noStrike" cap="none">
                <a:solidFill>
                  <a:srgbClr val="000000"/>
                </a:solidFill>
                <a:latin typeface="Times New Roman"/>
                <a:ea typeface="Times New Roman"/>
                <a:cs typeface="Times New Roman"/>
                <a:sym typeface="Times New Roman"/>
              </a:rPr>
              <a:t>información</a:t>
            </a:r>
            <a:r>
              <a:rPr lang="es-ES" sz="2600" b="0" i="0" u="none" strike="noStrike" cap="none">
                <a:solidFill>
                  <a:srgbClr val="000000"/>
                </a:solidFill>
                <a:latin typeface="Times New Roman"/>
                <a:ea typeface="Times New Roman"/>
                <a:cs typeface="Times New Roman"/>
                <a:sym typeface="Times New Roman"/>
              </a:rPr>
              <a:t> biológica, ambiental y socio-económica.</a:t>
            </a:r>
            <a:endParaRPr/>
          </a:p>
          <a:p>
            <a:pPr marL="341313" marR="0" lvl="0" indent="-341313" algn="l" rtl="0">
              <a:lnSpc>
                <a:spcPct val="93000"/>
              </a:lnSpc>
              <a:spcBef>
                <a:spcPts val="800"/>
              </a:spcBef>
              <a:spcAft>
                <a:spcPts val="0"/>
              </a:spcAft>
              <a:buClr>
                <a:srgbClr val="000000"/>
              </a:buClr>
              <a:buSzPts val="2800"/>
              <a:buFont typeface="Arial"/>
              <a:buChar char="•"/>
            </a:pPr>
            <a:r>
              <a:rPr lang="es-ES" sz="2800" b="0" i="0" u="none" strike="noStrike" cap="none">
                <a:solidFill>
                  <a:srgbClr val="000000"/>
                </a:solidFill>
                <a:latin typeface="Times New Roman"/>
                <a:ea typeface="Times New Roman"/>
                <a:cs typeface="Times New Roman"/>
                <a:sym typeface="Times New Roman"/>
              </a:rPr>
              <a:t>Definición: </a:t>
            </a:r>
            <a:r>
              <a:rPr lang="es-ES" sz="2800" b="1" i="0" u="none" strike="noStrike" cap="none">
                <a:solidFill>
                  <a:srgbClr val="000000"/>
                </a:solidFill>
                <a:latin typeface="Times New Roman"/>
                <a:ea typeface="Times New Roman"/>
                <a:cs typeface="Times New Roman"/>
                <a:sym typeface="Times New Roman"/>
              </a:rPr>
              <a:t>Integración de la Ciencia de la Información con la Ecología</a:t>
            </a:r>
            <a:endParaRPr sz="28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p:nvPr/>
        </p:nvSpPr>
        <p:spPr>
          <a:xfrm>
            <a:off x="457200" y="974725"/>
            <a:ext cx="3160865" cy="67874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ES" sz="3600" b="0" i="0" u="sng" strike="noStrike" cap="none">
                <a:solidFill>
                  <a:srgbClr val="000000"/>
                </a:solidFill>
                <a:latin typeface="Arial"/>
                <a:ea typeface="Arial"/>
                <a:cs typeface="Arial"/>
                <a:sym typeface="Arial"/>
              </a:rPr>
              <a:t>Profesores:</a:t>
            </a:r>
            <a:endParaRPr sz="2800" b="0" i="0" u="none" strike="noStrike" cap="none">
              <a:solidFill>
                <a:srgbClr val="000000"/>
              </a:solidFill>
              <a:latin typeface="Arial"/>
              <a:ea typeface="Arial"/>
              <a:cs typeface="Arial"/>
              <a:sym typeface="Arial"/>
            </a:endParaRPr>
          </a:p>
        </p:txBody>
      </p:sp>
      <p:pic>
        <p:nvPicPr>
          <p:cNvPr id="80" name="Google Shape;80;p15"/>
          <p:cNvPicPr preferRelativeResize="0"/>
          <p:nvPr/>
        </p:nvPicPr>
        <p:blipFill rotWithShape="1">
          <a:blip r:embed="rId3">
            <a:alphaModFix/>
          </a:blip>
          <a:srcRect/>
          <a:stretch/>
        </p:blipFill>
        <p:spPr>
          <a:xfrm>
            <a:off x="7794625" y="6234113"/>
            <a:ext cx="1168400" cy="392112"/>
          </a:xfrm>
          <a:prstGeom prst="rect">
            <a:avLst/>
          </a:prstGeom>
          <a:noFill/>
          <a:ln>
            <a:noFill/>
          </a:ln>
        </p:spPr>
      </p:pic>
      <p:grpSp>
        <p:nvGrpSpPr>
          <p:cNvPr id="81" name="Google Shape;81;p15"/>
          <p:cNvGrpSpPr/>
          <p:nvPr/>
        </p:nvGrpSpPr>
        <p:grpSpPr>
          <a:xfrm>
            <a:off x="258672" y="1997071"/>
            <a:ext cx="2830322" cy="3964495"/>
            <a:chOff x="431292" y="1997071"/>
            <a:chExt cx="2830322" cy="3964495"/>
          </a:xfrm>
        </p:grpSpPr>
        <p:pic>
          <p:nvPicPr>
            <p:cNvPr id="82" name="Google Shape;82;p15"/>
            <p:cNvPicPr preferRelativeResize="0"/>
            <p:nvPr/>
          </p:nvPicPr>
          <p:blipFill rotWithShape="1">
            <a:blip r:embed="rId4">
              <a:alphaModFix/>
            </a:blip>
            <a:srcRect l="399" t="-856" r="32930" b="16976"/>
            <a:stretch/>
          </p:blipFill>
          <p:spPr>
            <a:xfrm>
              <a:off x="675134" y="1997071"/>
              <a:ext cx="2342639" cy="2416707"/>
            </a:xfrm>
            <a:prstGeom prst="rect">
              <a:avLst/>
            </a:prstGeom>
            <a:noFill/>
            <a:ln>
              <a:noFill/>
            </a:ln>
          </p:spPr>
        </p:pic>
        <p:sp>
          <p:nvSpPr>
            <p:cNvPr id="83" name="Google Shape;83;p15"/>
            <p:cNvSpPr txBox="1"/>
            <p:nvPr/>
          </p:nvSpPr>
          <p:spPr>
            <a:xfrm>
              <a:off x="431292" y="4884348"/>
              <a:ext cx="2830322"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Carmen Quesada Ochoa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Conservadora Herbario UGR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http://herbarium.ugr.es/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cquesada@ugr.es</a:t>
              </a:r>
              <a:endParaRPr sz="1600" b="0" i="0" u="none" strike="noStrike" cap="none">
                <a:solidFill>
                  <a:srgbClr val="000000"/>
                </a:solidFill>
                <a:latin typeface="Arial"/>
                <a:ea typeface="Arial"/>
                <a:cs typeface="Arial"/>
                <a:sym typeface="Arial"/>
              </a:endParaRPr>
            </a:p>
          </p:txBody>
        </p:sp>
      </p:grpSp>
      <p:grpSp>
        <p:nvGrpSpPr>
          <p:cNvPr id="84" name="Google Shape;84;p15"/>
          <p:cNvGrpSpPr/>
          <p:nvPr/>
        </p:nvGrpSpPr>
        <p:grpSpPr>
          <a:xfrm>
            <a:off x="3187500" y="2021728"/>
            <a:ext cx="2842687" cy="4186059"/>
            <a:chOff x="3387093" y="2021728"/>
            <a:chExt cx="2842687" cy="4186059"/>
          </a:xfrm>
        </p:grpSpPr>
        <p:pic>
          <p:nvPicPr>
            <p:cNvPr id="85" name="Google Shape;85;p15" descr="magana.jpg"/>
            <p:cNvPicPr preferRelativeResize="0"/>
            <p:nvPr/>
          </p:nvPicPr>
          <p:blipFill rotWithShape="1">
            <a:blip r:embed="rId5">
              <a:alphaModFix/>
            </a:blip>
            <a:srcRect/>
            <a:stretch/>
          </p:blipFill>
          <p:spPr>
            <a:xfrm>
              <a:off x="3612412" y="2021728"/>
              <a:ext cx="2392049" cy="2392049"/>
            </a:xfrm>
            <a:prstGeom prst="rect">
              <a:avLst/>
            </a:prstGeom>
            <a:noFill/>
            <a:ln>
              <a:noFill/>
            </a:ln>
          </p:spPr>
        </p:pic>
        <p:sp>
          <p:nvSpPr>
            <p:cNvPr id="86" name="Google Shape;86;p15"/>
            <p:cNvSpPr txBox="1"/>
            <p:nvPr/>
          </p:nvSpPr>
          <p:spPr>
            <a:xfrm>
              <a:off x="3387093" y="4884348"/>
              <a:ext cx="2842687" cy="132343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Pedro J. Magaña Redondo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Dinámica de fluidos ambientales sección marina. IISTA. UGR. pmagana@ugr.es</a:t>
              </a:r>
              <a:endParaRPr sz="1600" b="0" i="0" u="none" strike="noStrike" cap="none">
                <a:solidFill>
                  <a:srgbClr val="000000"/>
                </a:solidFill>
                <a:latin typeface="Arial"/>
                <a:ea typeface="Arial"/>
                <a:cs typeface="Arial"/>
                <a:sym typeface="Arial"/>
              </a:endParaRPr>
            </a:p>
          </p:txBody>
        </p:sp>
      </p:grpSp>
      <p:sp>
        <p:nvSpPr>
          <p:cNvPr id="87" name="Google Shape;87;p15"/>
          <p:cNvSpPr txBox="1"/>
          <p:nvPr/>
        </p:nvSpPr>
        <p:spPr>
          <a:xfrm>
            <a:off x="6128693" y="4884348"/>
            <a:ext cx="2842687"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Francisco J. Bonet-García. Universidad de Córdoba.</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fjbonet@gmail.com</a:t>
            </a:r>
            <a:endParaRPr sz="1600" b="0" i="0" u="none" strike="noStrike" cap="none">
              <a:solidFill>
                <a:srgbClr val="000000"/>
              </a:solidFill>
              <a:latin typeface="Arial"/>
              <a:ea typeface="Arial"/>
              <a:cs typeface="Arial"/>
              <a:sym typeface="Arial"/>
            </a:endParaRPr>
          </a:p>
        </p:txBody>
      </p:sp>
      <p:pic>
        <p:nvPicPr>
          <p:cNvPr id="88" name="Google Shape;88;p15"/>
          <p:cNvPicPr preferRelativeResize="0"/>
          <p:nvPr/>
        </p:nvPicPr>
        <p:blipFill rotWithShape="1">
          <a:blip r:embed="rId6">
            <a:alphaModFix/>
          </a:blip>
          <a:srcRect/>
          <a:stretch/>
        </p:blipFill>
        <p:spPr>
          <a:xfrm>
            <a:off x="6238575" y="2021725"/>
            <a:ext cx="2361750" cy="2398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body" idx="1"/>
          </p:nvPr>
        </p:nvSpPr>
        <p:spPr>
          <a:xfrm>
            <a:off x="677048" y="2048849"/>
            <a:ext cx="7772400" cy="4114800"/>
          </a:xfrm>
          <a:prstGeom prst="rect">
            <a:avLst/>
          </a:prstGeom>
          <a:noFill/>
          <a:ln>
            <a:noFill/>
          </a:ln>
        </p:spPr>
        <p:txBody>
          <a:bodyPr spcFirstLastPara="1" wrap="square" lIns="91425" tIns="67950" rIns="91425" bIns="45700" anchor="t" anchorCtr="0">
            <a:noAutofit/>
          </a:bodyPr>
          <a:lstStyle/>
          <a:p>
            <a:pPr marL="0" marR="0" lvl="0" indent="0" algn="l" rtl="0">
              <a:lnSpc>
                <a:spcPct val="93000"/>
              </a:lnSpc>
              <a:spcBef>
                <a:spcPts val="0"/>
              </a:spcBef>
              <a:spcAft>
                <a:spcPts val="0"/>
              </a:spcAft>
              <a:buSzPts val="1400"/>
              <a:buNone/>
            </a:pPr>
            <a:endParaRPr sz="2400" b="0" i="0" u="none" strike="noStrike" cap="none">
              <a:solidFill>
                <a:srgbClr val="000000"/>
              </a:solidFill>
              <a:latin typeface="Times New Roman"/>
              <a:ea typeface="Times New Roman"/>
              <a:cs typeface="Times New Roman"/>
              <a:sym typeface="Times New Roman"/>
            </a:endParaRPr>
          </a:p>
          <a:p>
            <a:pPr marL="741363" marR="0" lvl="1" indent="-284163" algn="l" rtl="0">
              <a:lnSpc>
                <a:spcPct val="93000"/>
              </a:lnSpc>
              <a:spcBef>
                <a:spcPts val="700"/>
              </a:spcBef>
              <a:spcAft>
                <a:spcPts val="0"/>
              </a:spcAft>
              <a:buClr>
                <a:srgbClr val="000000"/>
              </a:buClr>
              <a:buSzPts val="2400"/>
              <a:buFont typeface="Arial"/>
              <a:buChar char="–"/>
            </a:pPr>
            <a:r>
              <a:rPr lang="es-ES" sz="2400" b="0" i="0" u="none" strike="noStrike" cap="none">
                <a:solidFill>
                  <a:srgbClr val="000000"/>
                </a:solidFill>
                <a:latin typeface="Times New Roman"/>
                <a:ea typeface="Times New Roman"/>
                <a:cs typeface="Times New Roman"/>
                <a:sym typeface="Times New Roman"/>
              </a:rPr>
              <a:t>Facilitar la investigación y gestión ambiental desarrollando nuevas formas de acceso y análisis de los datos ecológicos</a:t>
            </a:r>
            <a:endParaRPr/>
          </a:p>
          <a:p>
            <a:pPr marL="741363" marR="0" lvl="1" indent="-284163" algn="l" rtl="0">
              <a:lnSpc>
                <a:spcPct val="93000"/>
              </a:lnSpc>
              <a:spcBef>
                <a:spcPts val="700"/>
              </a:spcBef>
              <a:spcAft>
                <a:spcPts val="0"/>
              </a:spcAft>
              <a:buClr>
                <a:srgbClr val="000000"/>
              </a:buClr>
              <a:buSzPts val="2400"/>
              <a:buFont typeface="Arial"/>
              <a:buChar char="–"/>
            </a:pPr>
            <a:r>
              <a:rPr lang="es-ES" sz="2400" b="0" i="0" u="none" strike="noStrike" cap="none">
                <a:solidFill>
                  <a:srgbClr val="000000"/>
                </a:solidFill>
                <a:latin typeface="Times New Roman"/>
                <a:ea typeface="Times New Roman"/>
                <a:cs typeface="Times New Roman"/>
                <a:sym typeface="Times New Roman"/>
              </a:rPr>
              <a:t>Incrementar la escala espacio-temporal de los estudios ecológicos</a:t>
            </a:r>
            <a:endParaRPr/>
          </a:p>
        </p:txBody>
      </p:sp>
      <p:sp>
        <p:nvSpPr>
          <p:cNvPr id="267" name="Google Shape;267;p33"/>
          <p:cNvSpPr txBox="1">
            <a:spLocks noGrp="1"/>
          </p:cNvSpPr>
          <p:nvPr>
            <p:ph type="title"/>
          </p:nvPr>
        </p:nvSpPr>
        <p:spPr>
          <a:xfrm>
            <a:off x="382588" y="1492220"/>
            <a:ext cx="8601075" cy="928687"/>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Objetivos</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4"/>
          <p:cNvPicPr preferRelativeResize="0"/>
          <p:nvPr/>
        </p:nvPicPr>
        <p:blipFill rotWithShape="1">
          <a:blip r:embed="rId3">
            <a:alphaModFix/>
          </a:blip>
          <a:srcRect/>
          <a:stretch/>
        </p:blipFill>
        <p:spPr>
          <a:xfrm>
            <a:off x="2054225" y="1178376"/>
            <a:ext cx="5108575" cy="4622800"/>
          </a:xfrm>
          <a:prstGeom prst="rect">
            <a:avLst/>
          </a:prstGeom>
          <a:noFill/>
          <a:ln>
            <a:noFill/>
          </a:ln>
        </p:spPr>
      </p:pic>
      <p:pic>
        <p:nvPicPr>
          <p:cNvPr id="276" name="Google Shape;276;p34"/>
          <p:cNvPicPr preferRelativeResize="0"/>
          <p:nvPr/>
        </p:nvPicPr>
        <p:blipFill rotWithShape="1">
          <a:blip r:embed="rId4">
            <a:alphaModFix/>
          </a:blip>
          <a:srcRect/>
          <a:stretch/>
        </p:blipFill>
        <p:spPr>
          <a:xfrm>
            <a:off x="5741988" y="5816441"/>
            <a:ext cx="3216275" cy="1003300"/>
          </a:xfrm>
          <a:prstGeom prst="rect">
            <a:avLst/>
          </a:prstGeom>
          <a:noFill/>
          <a:ln>
            <a:noFill/>
          </a:ln>
        </p:spPr>
      </p:pic>
      <p:sp>
        <p:nvSpPr>
          <p:cNvPr id="277" name="Google Shape;277;p34"/>
          <p:cNvSpPr txBox="1"/>
          <p:nvPr/>
        </p:nvSpPr>
        <p:spPr>
          <a:xfrm>
            <a:off x="6616699" y="1067043"/>
            <a:ext cx="2099883" cy="1462087"/>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Datos primarios: Redes sensoriales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Protocolos humanos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Satélites</a:t>
            </a:r>
            <a:endParaRPr sz="1400" b="0" i="0" u="none" strike="noStrike" cap="none">
              <a:solidFill>
                <a:srgbClr val="000000"/>
              </a:solidFill>
              <a:latin typeface="Arial"/>
              <a:ea typeface="Arial"/>
              <a:cs typeface="Arial"/>
              <a:sym typeface="Arial"/>
            </a:endParaRPr>
          </a:p>
        </p:txBody>
      </p:sp>
      <p:cxnSp>
        <p:nvCxnSpPr>
          <p:cNvPr id="278" name="Google Shape;278;p34"/>
          <p:cNvCxnSpPr/>
          <p:nvPr/>
        </p:nvCxnSpPr>
        <p:spPr>
          <a:xfrm rot="10800000" flipH="1">
            <a:off x="6473825" y="1645101"/>
            <a:ext cx="163513" cy="149225"/>
          </a:xfrm>
          <a:prstGeom prst="straightConnector1">
            <a:avLst/>
          </a:prstGeom>
          <a:noFill/>
          <a:ln w="9525" cap="flat" cmpd="sng">
            <a:solidFill>
              <a:srgbClr val="000000"/>
            </a:solidFill>
            <a:prstDash val="solid"/>
            <a:round/>
            <a:headEnd type="none" w="sm" len="sm"/>
            <a:tailEnd type="none" w="sm" len="sm"/>
          </a:ln>
        </p:spPr>
      </p:cxnSp>
      <p:sp>
        <p:nvSpPr>
          <p:cNvPr id="279" name="Google Shape;279;p34"/>
          <p:cNvSpPr txBox="1"/>
          <p:nvPr/>
        </p:nvSpPr>
        <p:spPr>
          <a:xfrm>
            <a:off x="7296150" y="2970663"/>
            <a:ext cx="1595438" cy="91281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Criterios de calidad de datos</a:t>
            </a:r>
            <a:endParaRPr sz="1400" b="0" i="0" u="none" strike="noStrike" cap="none">
              <a:solidFill>
                <a:srgbClr val="000000"/>
              </a:solidFill>
              <a:latin typeface="Arial"/>
              <a:ea typeface="Arial"/>
              <a:cs typeface="Arial"/>
              <a:sym typeface="Arial"/>
            </a:endParaRPr>
          </a:p>
        </p:txBody>
      </p:sp>
      <p:cxnSp>
        <p:nvCxnSpPr>
          <p:cNvPr id="280" name="Google Shape;280;p34"/>
          <p:cNvCxnSpPr/>
          <p:nvPr/>
        </p:nvCxnSpPr>
        <p:spPr>
          <a:xfrm>
            <a:off x="7067550" y="3361188"/>
            <a:ext cx="182563" cy="1588"/>
          </a:xfrm>
          <a:prstGeom prst="straightConnector1">
            <a:avLst/>
          </a:prstGeom>
          <a:noFill/>
          <a:ln w="9525" cap="flat" cmpd="sng">
            <a:solidFill>
              <a:srgbClr val="000000"/>
            </a:solidFill>
            <a:prstDash val="solid"/>
            <a:round/>
            <a:headEnd type="none" w="sm" len="sm"/>
            <a:tailEnd type="none" w="sm" len="sm"/>
          </a:ln>
        </p:spPr>
      </p:cxnSp>
      <p:sp>
        <p:nvSpPr>
          <p:cNvPr id="281" name="Google Shape;281;p34"/>
          <p:cNvSpPr txBox="1"/>
          <p:nvPr/>
        </p:nvSpPr>
        <p:spPr>
          <a:xfrm>
            <a:off x="6699250" y="4469263"/>
            <a:ext cx="1595438" cy="63976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Incorporación de metadatos</a:t>
            </a:r>
            <a:endParaRPr sz="1800" b="0" i="0" u="none" strike="noStrike" cap="none">
              <a:solidFill>
                <a:srgbClr val="0084D1"/>
              </a:solidFill>
              <a:latin typeface="Times New Roman"/>
              <a:ea typeface="Times New Roman"/>
              <a:cs typeface="Times New Roman"/>
              <a:sym typeface="Times New Roman"/>
            </a:endParaRPr>
          </a:p>
        </p:txBody>
      </p:sp>
      <p:cxnSp>
        <p:nvCxnSpPr>
          <p:cNvPr id="282" name="Google Shape;282;p34"/>
          <p:cNvCxnSpPr/>
          <p:nvPr/>
        </p:nvCxnSpPr>
        <p:spPr>
          <a:xfrm rot="10800000" flipH="1">
            <a:off x="6556375" y="4681988"/>
            <a:ext cx="200025" cy="12700"/>
          </a:xfrm>
          <a:prstGeom prst="straightConnector1">
            <a:avLst/>
          </a:prstGeom>
          <a:noFill/>
          <a:ln w="9525" cap="flat" cmpd="sng">
            <a:solidFill>
              <a:srgbClr val="000000"/>
            </a:solidFill>
            <a:prstDash val="solid"/>
            <a:round/>
            <a:headEnd type="none" w="sm" len="sm"/>
            <a:tailEnd type="none" w="sm" len="sm"/>
          </a:ln>
        </p:spPr>
      </p:cxnSp>
      <p:sp>
        <p:nvSpPr>
          <p:cNvPr id="283" name="Google Shape;283;p34"/>
          <p:cNvSpPr txBox="1"/>
          <p:nvPr/>
        </p:nvSpPr>
        <p:spPr>
          <a:xfrm>
            <a:off x="3690938" y="5690051"/>
            <a:ext cx="1981200" cy="639762"/>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Almacenamiento seguro</a:t>
            </a:r>
            <a:endParaRPr sz="1400" b="0" i="0" u="none" strike="noStrike" cap="none">
              <a:solidFill>
                <a:srgbClr val="000000"/>
              </a:solidFill>
              <a:latin typeface="Arial"/>
              <a:ea typeface="Arial"/>
              <a:cs typeface="Arial"/>
              <a:sym typeface="Arial"/>
            </a:endParaRPr>
          </a:p>
        </p:txBody>
      </p:sp>
      <p:cxnSp>
        <p:nvCxnSpPr>
          <p:cNvPr id="284" name="Google Shape;284;p34"/>
          <p:cNvCxnSpPr/>
          <p:nvPr/>
        </p:nvCxnSpPr>
        <p:spPr>
          <a:xfrm rot="10800000" flipH="1">
            <a:off x="4578350" y="5472563"/>
            <a:ext cx="1588" cy="158750"/>
          </a:xfrm>
          <a:prstGeom prst="straightConnector1">
            <a:avLst/>
          </a:prstGeom>
          <a:noFill/>
          <a:ln w="9525" cap="flat" cmpd="sng">
            <a:solidFill>
              <a:srgbClr val="000000"/>
            </a:solidFill>
            <a:prstDash val="solid"/>
            <a:round/>
            <a:headEnd type="none" w="sm" len="sm"/>
            <a:tailEnd type="none" w="sm" len="sm"/>
          </a:ln>
        </p:spPr>
      </p:cxnSp>
      <p:sp>
        <p:nvSpPr>
          <p:cNvPr id="285" name="Google Shape;285;p34"/>
          <p:cNvSpPr txBox="1"/>
          <p:nvPr/>
        </p:nvSpPr>
        <p:spPr>
          <a:xfrm>
            <a:off x="384175" y="4645476"/>
            <a:ext cx="2243138" cy="118745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Identificación de datos relevantes para abordar una cuestión concreta</a:t>
            </a:r>
            <a:endParaRPr sz="1400" b="0" i="0" u="none" strike="noStrike" cap="none">
              <a:solidFill>
                <a:srgbClr val="000000"/>
              </a:solidFill>
              <a:latin typeface="Arial"/>
              <a:ea typeface="Arial"/>
              <a:cs typeface="Arial"/>
              <a:sym typeface="Arial"/>
            </a:endParaRPr>
          </a:p>
        </p:txBody>
      </p:sp>
      <p:cxnSp>
        <p:nvCxnSpPr>
          <p:cNvPr id="286" name="Google Shape;286;p34"/>
          <p:cNvCxnSpPr/>
          <p:nvPr/>
        </p:nvCxnSpPr>
        <p:spPr>
          <a:xfrm rot="10800000" flipH="1">
            <a:off x="2435225" y="4870901"/>
            <a:ext cx="236538" cy="139700"/>
          </a:xfrm>
          <a:prstGeom prst="straightConnector1">
            <a:avLst/>
          </a:prstGeom>
          <a:noFill/>
          <a:ln w="9525" cap="flat" cmpd="sng">
            <a:solidFill>
              <a:srgbClr val="000000"/>
            </a:solidFill>
            <a:prstDash val="solid"/>
            <a:round/>
            <a:headEnd type="none" w="sm" len="sm"/>
            <a:tailEnd type="none" w="sm" len="sm"/>
          </a:ln>
        </p:spPr>
      </p:cxnSp>
      <p:sp>
        <p:nvSpPr>
          <p:cNvPr id="287" name="Google Shape;287;p34"/>
          <p:cNvSpPr txBox="1"/>
          <p:nvPr/>
        </p:nvSpPr>
        <p:spPr>
          <a:xfrm>
            <a:off x="487363" y="2956376"/>
            <a:ext cx="1595437" cy="912812"/>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Agregar datos de diversas fuentes</a:t>
            </a:r>
            <a:endParaRPr sz="1400" b="0" i="0" u="none" strike="noStrike" cap="none">
              <a:solidFill>
                <a:srgbClr val="000000"/>
              </a:solidFill>
              <a:latin typeface="Arial"/>
              <a:ea typeface="Arial"/>
              <a:cs typeface="Arial"/>
              <a:sym typeface="Arial"/>
            </a:endParaRPr>
          </a:p>
        </p:txBody>
      </p:sp>
      <p:cxnSp>
        <p:nvCxnSpPr>
          <p:cNvPr id="288" name="Google Shape;288;p34"/>
          <p:cNvCxnSpPr/>
          <p:nvPr/>
        </p:nvCxnSpPr>
        <p:spPr>
          <a:xfrm rot="10800000" flipH="1">
            <a:off x="1778000" y="3338963"/>
            <a:ext cx="309563" cy="12700"/>
          </a:xfrm>
          <a:prstGeom prst="straightConnector1">
            <a:avLst/>
          </a:prstGeom>
          <a:noFill/>
          <a:ln w="9525" cap="flat" cmpd="sng">
            <a:solidFill>
              <a:srgbClr val="000000"/>
            </a:solidFill>
            <a:prstDash val="solid"/>
            <a:round/>
            <a:headEnd type="none" w="sm" len="sm"/>
            <a:tailEnd type="none" w="sm" len="sm"/>
          </a:ln>
        </p:spPr>
      </p:cxnSp>
      <p:sp>
        <p:nvSpPr>
          <p:cNvPr id="289" name="Google Shape;289;p34"/>
          <p:cNvSpPr txBox="1"/>
          <p:nvPr/>
        </p:nvSpPr>
        <p:spPr>
          <a:xfrm>
            <a:off x="674688" y="902151"/>
            <a:ext cx="2359025" cy="912812"/>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Análisis estadístico, visualización resultados</a:t>
            </a:r>
            <a:endParaRPr sz="1400" b="0" i="0" u="none" strike="noStrike" cap="none">
              <a:solidFill>
                <a:srgbClr val="000000"/>
              </a:solidFill>
              <a:latin typeface="Arial"/>
              <a:ea typeface="Arial"/>
              <a:cs typeface="Arial"/>
              <a:sym typeface="Arial"/>
            </a:endParaRPr>
          </a:p>
        </p:txBody>
      </p:sp>
      <p:cxnSp>
        <p:nvCxnSpPr>
          <p:cNvPr id="290" name="Google Shape;290;p34"/>
          <p:cNvCxnSpPr/>
          <p:nvPr/>
        </p:nvCxnSpPr>
        <p:spPr>
          <a:xfrm>
            <a:off x="2516188" y="1572076"/>
            <a:ext cx="219075" cy="192087"/>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heterodoxa de la ecoinformática...</a:t>
            </a:r>
            <a:endParaRPr sz="2400" b="0" i="0" u="none" strike="noStrike" cap="none">
              <a:solidFill>
                <a:srgbClr val="000000"/>
              </a:solidFill>
              <a:latin typeface="Arial"/>
              <a:ea typeface="Arial"/>
              <a:cs typeface="Arial"/>
              <a:sym typeface="Arial"/>
            </a:endParaRPr>
          </a:p>
        </p:txBody>
      </p:sp>
      <p:grpSp>
        <p:nvGrpSpPr>
          <p:cNvPr id="299" name="Google Shape;299;p35"/>
          <p:cNvGrpSpPr/>
          <p:nvPr/>
        </p:nvGrpSpPr>
        <p:grpSpPr>
          <a:xfrm>
            <a:off x="325200" y="1110148"/>
            <a:ext cx="8818800" cy="1121100"/>
            <a:chOff x="262500" y="1195625"/>
            <a:chExt cx="8818800" cy="1121100"/>
          </a:xfrm>
        </p:grpSpPr>
        <p:sp>
          <p:nvSpPr>
            <p:cNvPr id="300" name="Google Shape;300;p35"/>
            <p:cNvSpPr txBox="1"/>
            <p:nvPr/>
          </p:nvSpPr>
          <p:spPr>
            <a:xfrm>
              <a:off x="262500" y="1195625"/>
              <a:ext cx="8818800" cy="96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ES" sz="4000" b="0" i="0" u="none" strike="noStrike" cap="none">
                  <a:solidFill>
                    <a:srgbClr val="000000"/>
                  </a:solidFill>
                  <a:latin typeface="Arial"/>
                  <a:ea typeface="Arial"/>
                  <a:cs typeface="Arial"/>
                  <a:sym typeface="Arial"/>
                </a:rPr>
                <a:t>¡Las disciplinas científicas no existen!</a:t>
              </a:r>
              <a:endParaRPr sz="4000" b="0" i="0" u="none" strike="noStrike" cap="none">
                <a:solidFill>
                  <a:srgbClr val="000000"/>
                </a:solidFill>
                <a:latin typeface="Arial"/>
                <a:ea typeface="Arial"/>
                <a:cs typeface="Arial"/>
                <a:sym typeface="Arial"/>
              </a:endParaRPr>
            </a:p>
          </p:txBody>
        </p:sp>
        <p:sp>
          <p:nvSpPr>
            <p:cNvPr id="301" name="Google Shape;301;p35"/>
            <p:cNvSpPr txBox="1"/>
            <p:nvPr/>
          </p:nvSpPr>
          <p:spPr>
            <a:xfrm>
              <a:off x="524650" y="1886825"/>
              <a:ext cx="80220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(son constructos intelectuales que nos ayudan a comprender mejor el mundo. Si las tomamos demasiado en serio nos cierran la mente)</a:t>
              </a:r>
              <a:endParaRPr sz="1400" b="0" i="0" u="none" strike="noStrike" cap="none">
                <a:solidFill>
                  <a:srgbClr val="000000"/>
                </a:solidFill>
                <a:latin typeface="Arial"/>
                <a:ea typeface="Arial"/>
                <a:cs typeface="Arial"/>
                <a:sym typeface="Arial"/>
              </a:endParaRPr>
            </a:p>
          </p:txBody>
        </p:sp>
      </p:grpSp>
      <p:grpSp>
        <p:nvGrpSpPr>
          <p:cNvPr id="302" name="Google Shape;302;p35"/>
          <p:cNvGrpSpPr/>
          <p:nvPr/>
        </p:nvGrpSpPr>
        <p:grpSpPr>
          <a:xfrm>
            <a:off x="761960" y="2499523"/>
            <a:ext cx="8320390" cy="4185871"/>
            <a:chOff x="823610" y="2499523"/>
            <a:chExt cx="8320390" cy="4185871"/>
          </a:xfrm>
        </p:grpSpPr>
        <p:grpSp>
          <p:nvGrpSpPr>
            <p:cNvPr id="303" name="Google Shape;303;p35"/>
            <p:cNvGrpSpPr/>
            <p:nvPr/>
          </p:nvGrpSpPr>
          <p:grpSpPr>
            <a:xfrm>
              <a:off x="823610" y="2499523"/>
              <a:ext cx="8149484" cy="4185871"/>
              <a:chOff x="769378" y="2454880"/>
              <a:chExt cx="8149484" cy="4185871"/>
            </a:xfrm>
          </p:grpSpPr>
          <p:pic>
            <p:nvPicPr>
              <p:cNvPr id="304" name="Google Shape;304;p35"/>
              <p:cNvPicPr preferRelativeResize="0"/>
              <p:nvPr/>
            </p:nvPicPr>
            <p:blipFill rotWithShape="1">
              <a:blip r:embed="rId3">
                <a:alphaModFix/>
              </a:blip>
              <a:srcRect/>
              <a:stretch/>
            </p:blipFill>
            <p:spPr>
              <a:xfrm>
                <a:off x="769378" y="2454880"/>
                <a:ext cx="8149484" cy="4185871"/>
              </a:xfrm>
              <a:prstGeom prst="rect">
                <a:avLst/>
              </a:prstGeom>
              <a:noFill/>
              <a:ln>
                <a:noFill/>
              </a:ln>
            </p:spPr>
          </p:pic>
          <p:sp>
            <p:nvSpPr>
              <p:cNvPr id="305" name="Google Shape;305;p35"/>
              <p:cNvSpPr/>
              <p:nvPr/>
            </p:nvSpPr>
            <p:spPr>
              <a:xfrm rot="-257784">
                <a:off x="2325227" y="4507047"/>
                <a:ext cx="745125" cy="118366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200" b="0" i="0" u="none" strike="noStrike" cap="none">
                    <a:solidFill>
                      <a:schemeClr val="dk1"/>
                    </a:solidFill>
                    <a:latin typeface="Arial"/>
                    <a:ea typeface="Arial"/>
                    <a:cs typeface="Arial"/>
                    <a:sym typeface="Arial"/>
                  </a:rPr>
                  <a:t>Ecoinformática</a:t>
                </a:r>
                <a:endParaRPr sz="1200" b="0" i="0" u="none" strike="noStrike" cap="none">
                  <a:solidFill>
                    <a:schemeClr val="dk1"/>
                  </a:solidFill>
                  <a:latin typeface="Arial"/>
                  <a:ea typeface="Arial"/>
                  <a:cs typeface="Arial"/>
                  <a:sym typeface="Arial"/>
                </a:endParaRPr>
              </a:p>
            </p:txBody>
          </p:sp>
          <p:sp>
            <p:nvSpPr>
              <p:cNvPr id="306" name="Google Shape;306;p35"/>
              <p:cNvSpPr txBox="1"/>
              <p:nvPr/>
            </p:nvSpPr>
            <p:spPr>
              <a:xfrm>
                <a:off x="4013201" y="5644291"/>
                <a:ext cx="2057399" cy="400110"/>
              </a:xfrm>
              <a:prstGeom prst="rect">
                <a:avLst/>
              </a:prstGeom>
              <a:solidFill>
                <a:srgbClr val="75C64E"/>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2000" b="0" i="0" u="none" strike="noStrike" cap="none">
                    <a:solidFill>
                      <a:srgbClr val="000000"/>
                    </a:solidFill>
                    <a:latin typeface="Arial"/>
                    <a:ea typeface="Arial"/>
                    <a:cs typeface="Arial"/>
                    <a:sym typeface="Arial"/>
                  </a:rPr>
                  <a:t>Ecoinformática</a:t>
                </a:r>
                <a:endParaRPr sz="2000" b="0" i="0" u="none" strike="noStrike" cap="none">
                  <a:solidFill>
                    <a:srgbClr val="000000"/>
                  </a:solidFill>
                  <a:latin typeface="Arial"/>
                  <a:ea typeface="Arial"/>
                  <a:cs typeface="Arial"/>
                  <a:sym typeface="Arial"/>
                </a:endParaRPr>
              </a:p>
            </p:txBody>
          </p:sp>
        </p:grpSp>
        <p:sp>
          <p:nvSpPr>
            <p:cNvPr id="307" name="Google Shape;307;p35"/>
            <p:cNvSpPr/>
            <p:nvPr/>
          </p:nvSpPr>
          <p:spPr>
            <a:xfrm>
              <a:off x="5394808" y="4163949"/>
              <a:ext cx="3749192" cy="2075828"/>
            </a:xfrm>
            <a:prstGeom prst="wedgeEllipseCallout">
              <a:avLst>
                <a:gd name="adj1" fmla="val -55845"/>
                <a:gd name="adj2" fmla="val -61125"/>
              </a:avLst>
            </a:prstGeom>
            <a:solidFill>
              <a:schemeClr val="l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08" name="Google Shape;308;p35"/>
            <p:cNvPicPr preferRelativeResize="0"/>
            <p:nvPr/>
          </p:nvPicPr>
          <p:blipFill rotWithShape="1">
            <a:blip r:embed="rId4">
              <a:alphaModFix/>
            </a:blip>
            <a:srcRect b="44579"/>
            <a:stretch/>
          </p:blipFill>
          <p:spPr>
            <a:xfrm>
              <a:off x="7207250" y="4559300"/>
              <a:ext cx="1389700" cy="1212597"/>
            </a:xfrm>
            <a:prstGeom prst="rect">
              <a:avLst/>
            </a:prstGeom>
            <a:noFill/>
            <a:ln>
              <a:noFill/>
            </a:ln>
          </p:spPr>
        </p:pic>
        <p:sp>
          <p:nvSpPr>
            <p:cNvPr id="309" name="Google Shape;309;p35"/>
            <p:cNvSpPr txBox="1"/>
            <p:nvPr/>
          </p:nvSpPr>
          <p:spPr>
            <a:xfrm>
              <a:off x="5626100" y="4596448"/>
              <a:ext cx="1504950" cy="116955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¡Pon ecoinformática en tu vida y serás más consiliente!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6"/>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heterodoxa de la ecoinformática...</a:t>
            </a:r>
            <a:endParaRPr sz="2400" b="0" i="0" u="none" strike="noStrike" cap="none">
              <a:solidFill>
                <a:srgbClr val="000000"/>
              </a:solidFill>
              <a:latin typeface="Arial"/>
              <a:ea typeface="Arial"/>
              <a:cs typeface="Arial"/>
              <a:sym typeface="Arial"/>
            </a:endParaRPr>
          </a:p>
        </p:txBody>
      </p:sp>
      <p:sp>
        <p:nvSpPr>
          <p:cNvPr id="318" name="Google Shape;318;p36"/>
          <p:cNvSpPr txBox="1"/>
          <p:nvPr/>
        </p:nvSpPr>
        <p:spPr>
          <a:xfrm>
            <a:off x="325200" y="1110148"/>
            <a:ext cx="8818800" cy="69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ES" sz="4000" b="0" i="0" u="none" strike="noStrike" cap="none">
                <a:solidFill>
                  <a:srgbClr val="000000"/>
                </a:solidFill>
                <a:latin typeface="Arial"/>
                <a:ea typeface="Arial"/>
                <a:cs typeface="Arial"/>
                <a:sym typeface="Arial"/>
              </a:rPr>
              <a:t>Quien tiene los datos tiene el poder</a:t>
            </a:r>
            <a:endParaRPr sz="4000" b="0" i="0" u="none" strike="noStrike" cap="none">
              <a:solidFill>
                <a:srgbClr val="000000"/>
              </a:solidFill>
              <a:latin typeface="Arial"/>
              <a:ea typeface="Arial"/>
              <a:cs typeface="Arial"/>
              <a:sym typeface="Arial"/>
            </a:endParaRPr>
          </a:p>
        </p:txBody>
      </p:sp>
      <p:sp>
        <p:nvSpPr>
          <p:cNvPr id="319" name="Google Shape;319;p36"/>
          <p:cNvSpPr txBox="1"/>
          <p:nvPr/>
        </p:nvSpPr>
        <p:spPr>
          <a:xfrm>
            <a:off x="587350" y="1801348"/>
            <a:ext cx="80220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de cambiar el mundo y hacerlo más bonito (para todos)</a:t>
            </a:r>
            <a:endParaRPr sz="1400" b="0" i="0" u="none" strike="noStrike" cap="none">
              <a:solidFill>
                <a:srgbClr val="000000"/>
              </a:solidFill>
              <a:latin typeface="Arial"/>
              <a:ea typeface="Arial"/>
              <a:cs typeface="Arial"/>
              <a:sym typeface="Arial"/>
            </a:endParaRPr>
          </a:p>
        </p:txBody>
      </p:sp>
      <p:grpSp>
        <p:nvGrpSpPr>
          <p:cNvPr id="320" name="Google Shape;320;p36"/>
          <p:cNvGrpSpPr/>
          <p:nvPr/>
        </p:nvGrpSpPr>
        <p:grpSpPr>
          <a:xfrm>
            <a:off x="431291" y="2231248"/>
            <a:ext cx="8178359" cy="4335597"/>
            <a:chOff x="431291" y="2231248"/>
            <a:chExt cx="8178359" cy="4335597"/>
          </a:xfrm>
        </p:grpSpPr>
        <p:pic>
          <p:nvPicPr>
            <p:cNvPr id="321" name="Google Shape;321;p36"/>
            <p:cNvPicPr preferRelativeResize="0"/>
            <p:nvPr/>
          </p:nvPicPr>
          <p:blipFill rotWithShape="1">
            <a:blip r:embed="rId3">
              <a:alphaModFix/>
            </a:blip>
            <a:srcRect/>
            <a:stretch/>
          </p:blipFill>
          <p:spPr>
            <a:xfrm>
              <a:off x="431291" y="2231248"/>
              <a:ext cx="6069835" cy="4335597"/>
            </a:xfrm>
            <a:prstGeom prst="rect">
              <a:avLst/>
            </a:prstGeom>
            <a:noFill/>
            <a:ln>
              <a:noFill/>
            </a:ln>
          </p:spPr>
        </p:pic>
        <p:sp>
          <p:nvSpPr>
            <p:cNvPr id="322" name="Google Shape;322;p36"/>
            <p:cNvSpPr/>
            <p:nvPr/>
          </p:nvSpPr>
          <p:spPr>
            <a:xfrm>
              <a:off x="4504611" y="2231248"/>
              <a:ext cx="4105039" cy="1842515"/>
            </a:xfrm>
            <a:prstGeom prst="wedgeEllipseCallout">
              <a:avLst>
                <a:gd name="adj1" fmla="val -51185"/>
                <a:gd name="adj2" fmla="val 45592"/>
              </a:avLst>
            </a:prstGeom>
            <a:solidFill>
              <a:schemeClr val="lt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0" i="0" u="none" strike="noStrike" cap="none">
                  <a:solidFill>
                    <a:schemeClr val="dk1"/>
                  </a:solidFill>
                  <a:latin typeface="Arial"/>
                  <a:ea typeface="Arial"/>
                  <a:cs typeface="Arial"/>
                  <a:sym typeface="Arial"/>
                </a:rPr>
                <a:t>“Si tus datos y los procesos que operan sobre los mismos no están ni ordenados ni documentados no tienes ni poder ni tienes ná”</a:t>
              </a:r>
              <a:endParaRPr/>
            </a:p>
          </p:txBody>
        </p:sp>
      </p:grpSp>
      <p:grpSp>
        <p:nvGrpSpPr>
          <p:cNvPr id="323" name="Google Shape;323;p36"/>
          <p:cNvGrpSpPr/>
          <p:nvPr/>
        </p:nvGrpSpPr>
        <p:grpSpPr>
          <a:xfrm>
            <a:off x="5055706" y="4313395"/>
            <a:ext cx="3905594" cy="2120753"/>
            <a:chOff x="5055706" y="4313395"/>
            <a:chExt cx="3905594" cy="2120753"/>
          </a:xfrm>
        </p:grpSpPr>
        <p:sp>
          <p:nvSpPr>
            <p:cNvPr id="324" name="Google Shape;324;p36"/>
            <p:cNvSpPr/>
            <p:nvPr/>
          </p:nvSpPr>
          <p:spPr>
            <a:xfrm>
              <a:off x="5055706" y="4313395"/>
              <a:ext cx="3905594" cy="2120753"/>
            </a:xfrm>
            <a:prstGeom prst="cloudCallout">
              <a:avLst>
                <a:gd name="adj1" fmla="val -71212"/>
                <a:gd name="adj2" fmla="val -70192"/>
              </a:avLst>
            </a:prstGeom>
            <a:solidFill>
              <a:schemeClr val="lt1"/>
            </a:solidFill>
            <a:ln w="9525" cap="flat" cmpd="sng">
              <a:solidFill>
                <a:schemeClr val="dk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sp>
          <p:nvSpPr>
            <p:cNvPr id="325" name="Google Shape;325;p36"/>
            <p:cNvSpPr txBox="1"/>
            <p:nvPr/>
          </p:nvSpPr>
          <p:spPr>
            <a:xfrm>
              <a:off x="5486993" y="4708793"/>
              <a:ext cx="3114891" cy="13849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Si estos humanos entendieran que la ciencia es una empresa social cuyo fin último es la acumulación de conocimiento como bien público (Munafó et al. 2017), les iría mucho mejor.</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heterodoxa de la ecoinformática...</a:t>
            </a:r>
            <a:endParaRPr sz="2400" b="0" i="0" u="none" strike="noStrike" cap="none">
              <a:solidFill>
                <a:srgbClr val="000000"/>
              </a:solidFill>
              <a:latin typeface="Arial"/>
              <a:ea typeface="Arial"/>
              <a:cs typeface="Arial"/>
              <a:sym typeface="Arial"/>
            </a:endParaRPr>
          </a:p>
        </p:txBody>
      </p:sp>
      <p:sp>
        <p:nvSpPr>
          <p:cNvPr id="334" name="Google Shape;334;p37"/>
          <p:cNvSpPr txBox="1"/>
          <p:nvPr/>
        </p:nvSpPr>
        <p:spPr>
          <a:xfrm>
            <a:off x="325200" y="1110148"/>
            <a:ext cx="8818800" cy="69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s-ES" sz="4000" b="0" i="0" u="none" strike="noStrike" cap="none">
                <a:solidFill>
                  <a:srgbClr val="000000"/>
                </a:solidFill>
                <a:latin typeface="Arial"/>
                <a:ea typeface="Arial"/>
                <a:cs typeface="Arial"/>
                <a:sym typeface="Arial"/>
              </a:rPr>
              <a:t>Las herramientas son herramientas</a:t>
            </a:r>
            <a:endParaRPr sz="4000" b="0" i="0" u="none" strike="noStrike" cap="none">
              <a:solidFill>
                <a:srgbClr val="000000"/>
              </a:solidFill>
              <a:latin typeface="Arial"/>
              <a:ea typeface="Arial"/>
              <a:cs typeface="Arial"/>
              <a:sym typeface="Arial"/>
            </a:endParaRPr>
          </a:p>
        </p:txBody>
      </p:sp>
      <p:sp>
        <p:nvSpPr>
          <p:cNvPr id="335" name="Google Shape;335;p37"/>
          <p:cNvSpPr txBox="1"/>
          <p:nvPr/>
        </p:nvSpPr>
        <p:spPr>
          <a:xfrm>
            <a:off x="587350" y="1801348"/>
            <a:ext cx="8022000" cy="42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 y sirven cuando se usan para resolver problemas.</a:t>
            </a:r>
            <a:endParaRPr sz="1400" b="0" i="0" u="none" strike="noStrike" cap="none">
              <a:solidFill>
                <a:srgbClr val="000000"/>
              </a:solidFill>
              <a:latin typeface="Arial"/>
              <a:ea typeface="Arial"/>
              <a:cs typeface="Arial"/>
              <a:sym typeface="Arial"/>
            </a:endParaRPr>
          </a:p>
        </p:txBody>
      </p:sp>
      <p:grpSp>
        <p:nvGrpSpPr>
          <p:cNvPr id="336" name="Google Shape;336;p37"/>
          <p:cNvGrpSpPr/>
          <p:nvPr/>
        </p:nvGrpSpPr>
        <p:grpSpPr>
          <a:xfrm>
            <a:off x="-115513" y="2137320"/>
            <a:ext cx="9463115" cy="4798702"/>
            <a:chOff x="-115513" y="2137320"/>
            <a:chExt cx="9463115" cy="4798702"/>
          </a:xfrm>
        </p:grpSpPr>
        <p:pic>
          <p:nvPicPr>
            <p:cNvPr id="337" name="Google Shape;337;p37"/>
            <p:cNvPicPr preferRelativeResize="0"/>
            <p:nvPr/>
          </p:nvPicPr>
          <p:blipFill rotWithShape="1">
            <a:blip r:embed="rId3">
              <a:alphaModFix/>
            </a:blip>
            <a:srcRect l="42757" t="29352" r="23361" b="44966"/>
            <a:stretch/>
          </p:blipFill>
          <p:spPr>
            <a:xfrm>
              <a:off x="-27831" y="2319007"/>
              <a:ext cx="7157541" cy="4535659"/>
            </a:xfrm>
            <a:prstGeom prst="rect">
              <a:avLst/>
            </a:prstGeom>
            <a:noFill/>
            <a:ln>
              <a:noFill/>
            </a:ln>
          </p:spPr>
        </p:pic>
        <p:sp>
          <p:nvSpPr>
            <p:cNvPr id="338" name="Google Shape;338;p37"/>
            <p:cNvSpPr/>
            <p:nvPr/>
          </p:nvSpPr>
          <p:spPr>
            <a:xfrm>
              <a:off x="2079449" y="2137320"/>
              <a:ext cx="5376324" cy="2488216"/>
            </a:xfrm>
            <a:custGeom>
              <a:avLst/>
              <a:gdLst/>
              <a:ahLst/>
              <a:cxnLst/>
              <a:rect l="l" t="t" r="r" b="b"/>
              <a:pathLst>
                <a:path w="3841750" h="1778000" extrusionOk="0">
                  <a:moveTo>
                    <a:pt x="0" y="425450"/>
                  </a:moveTo>
                  <a:lnTo>
                    <a:pt x="234950" y="787400"/>
                  </a:lnTo>
                  <a:lnTo>
                    <a:pt x="850900" y="971550"/>
                  </a:lnTo>
                  <a:lnTo>
                    <a:pt x="1530350" y="1384300"/>
                  </a:lnTo>
                  <a:lnTo>
                    <a:pt x="1631950" y="1778000"/>
                  </a:lnTo>
                  <a:lnTo>
                    <a:pt x="2419350" y="1771650"/>
                  </a:lnTo>
                  <a:lnTo>
                    <a:pt x="2622550" y="1708150"/>
                  </a:lnTo>
                  <a:lnTo>
                    <a:pt x="2743200" y="1581150"/>
                  </a:lnTo>
                  <a:lnTo>
                    <a:pt x="2946400" y="1517650"/>
                  </a:lnTo>
                  <a:lnTo>
                    <a:pt x="3181350" y="1555750"/>
                  </a:lnTo>
                  <a:lnTo>
                    <a:pt x="3371850" y="1663700"/>
                  </a:lnTo>
                  <a:lnTo>
                    <a:pt x="3435350" y="1758950"/>
                  </a:lnTo>
                  <a:lnTo>
                    <a:pt x="3841750" y="1689100"/>
                  </a:lnTo>
                  <a:lnTo>
                    <a:pt x="3632200" y="76200"/>
                  </a:lnTo>
                  <a:lnTo>
                    <a:pt x="114300" y="0"/>
                  </a:lnTo>
                  <a:lnTo>
                    <a:pt x="0" y="4254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9" name="Google Shape;339;p37"/>
            <p:cNvSpPr/>
            <p:nvPr/>
          </p:nvSpPr>
          <p:spPr>
            <a:xfrm>
              <a:off x="-115513" y="2181752"/>
              <a:ext cx="2657059" cy="4754270"/>
            </a:xfrm>
            <a:custGeom>
              <a:avLst/>
              <a:gdLst/>
              <a:ahLst/>
              <a:cxnLst/>
              <a:rect l="l" t="t" r="r" b="b"/>
              <a:pathLst>
                <a:path w="1898650" h="3397250" extrusionOk="0">
                  <a:moveTo>
                    <a:pt x="1562100" y="400050"/>
                  </a:moveTo>
                  <a:lnTo>
                    <a:pt x="1238250" y="590550"/>
                  </a:lnTo>
                  <a:lnTo>
                    <a:pt x="1054100" y="736600"/>
                  </a:lnTo>
                  <a:lnTo>
                    <a:pt x="914400" y="908050"/>
                  </a:lnTo>
                  <a:lnTo>
                    <a:pt x="749300" y="1104900"/>
                  </a:lnTo>
                  <a:lnTo>
                    <a:pt x="704850" y="1181100"/>
                  </a:lnTo>
                  <a:lnTo>
                    <a:pt x="908050" y="1377950"/>
                  </a:lnTo>
                  <a:lnTo>
                    <a:pt x="971550" y="1435100"/>
                  </a:lnTo>
                  <a:lnTo>
                    <a:pt x="996950" y="1600200"/>
                  </a:lnTo>
                  <a:lnTo>
                    <a:pt x="1047750" y="1739900"/>
                  </a:lnTo>
                  <a:lnTo>
                    <a:pt x="1054100" y="1752600"/>
                  </a:lnTo>
                  <a:lnTo>
                    <a:pt x="990600" y="1752600"/>
                  </a:lnTo>
                  <a:lnTo>
                    <a:pt x="876300" y="1631950"/>
                  </a:lnTo>
                  <a:lnTo>
                    <a:pt x="723900" y="1581150"/>
                  </a:lnTo>
                  <a:lnTo>
                    <a:pt x="565150" y="1593850"/>
                  </a:lnTo>
                  <a:lnTo>
                    <a:pt x="400050" y="1651000"/>
                  </a:lnTo>
                  <a:lnTo>
                    <a:pt x="285750" y="1790700"/>
                  </a:lnTo>
                  <a:lnTo>
                    <a:pt x="234950" y="1943100"/>
                  </a:lnTo>
                  <a:lnTo>
                    <a:pt x="247650" y="2076450"/>
                  </a:lnTo>
                  <a:lnTo>
                    <a:pt x="330200" y="2247900"/>
                  </a:lnTo>
                  <a:lnTo>
                    <a:pt x="463550" y="2355850"/>
                  </a:lnTo>
                  <a:lnTo>
                    <a:pt x="609600" y="2387600"/>
                  </a:lnTo>
                  <a:lnTo>
                    <a:pt x="768350" y="2368550"/>
                  </a:lnTo>
                  <a:lnTo>
                    <a:pt x="920750" y="2279650"/>
                  </a:lnTo>
                  <a:lnTo>
                    <a:pt x="990600" y="2197100"/>
                  </a:lnTo>
                  <a:lnTo>
                    <a:pt x="1454150" y="2203450"/>
                  </a:lnTo>
                  <a:lnTo>
                    <a:pt x="1498600" y="2451100"/>
                  </a:lnTo>
                  <a:lnTo>
                    <a:pt x="1593850" y="2546350"/>
                  </a:lnTo>
                  <a:lnTo>
                    <a:pt x="1752600" y="2597150"/>
                  </a:lnTo>
                  <a:lnTo>
                    <a:pt x="1898650" y="2559050"/>
                  </a:lnTo>
                  <a:lnTo>
                    <a:pt x="1873250" y="3359150"/>
                  </a:lnTo>
                  <a:lnTo>
                    <a:pt x="0" y="3397250"/>
                  </a:lnTo>
                  <a:lnTo>
                    <a:pt x="0" y="88900"/>
                  </a:lnTo>
                  <a:lnTo>
                    <a:pt x="12700" y="6350"/>
                  </a:lnTo>
                  <a:lnTo>
                    <a:pt x="1581150" y="0"/>
                  </a:lnTo>
                  <a:lnTo>
                    <a:pt x="1892300" y="114300"/>
                  </a:lnTo>
                  <a:lnTo>
                    <a:pt x="1562100" y="4000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37"/>
            <p:cNvSpPr/>
            <p:nvPr/>
          </p:nvSpPr>
          <p:spPr>
            <a:xfrm>
              <a:off x="2399363" y="5060974"/>
              <a:ext cx="4869794" cy="1830616"/>
            </a:xfrm>
            <a:custGeom>
              <a:avLst/>
              <a:gdLst/>
              <a:ahLst/>
              <a:cxnLst/>
              <a:rect l="l" t="t" r="r" b="b"/>
              <a:pathLst>
                <a:path w="3479800" h="1308100" extrusionOk="0">
                  <a:moveTo>
                    <a:pt x="82550" y="501650"/>
                  </a:moveTo>
                  <a:lnTo>
                    <a:pt x="254000" y="584200"/>
                  </a:lnTo>
                  <a:lnTo>
                    <a:pt x="400050" y="596900"/>
                  </a:lnTo>
                  <a:lnTo>
                    <a:pt x="488950" y="533400"/>
                  </a:lnTo>
                  <a:lnTo>
                    <a:pt x="654050" y="615950"/>
                  </a:lnTo>
                  <a:lnTo>
                    <a:pt x="857250" y="628650"/>
                  </a:lnTo>
                  <a:lnTo>
                    <a:pt x="984250" y="577850"/>
                  </a:lnTo>
                  <a:lnTo>
                    <a:pt x="1016000" y="533400"/>
                  </a:lnTo>
                  <a:lnTo>
                    <a:pt x="1289050" y="520700"/>
                  </a:lnTo>
                  <a:lnTo>
                    <a:pt x="1416050" y="425450"/>
                  </a:lnTo>
                  <a:lnTo>
                    <a:pt x="1441450" y="355600"/>
                  </a:lnTo>
                  <a:lnTo>
                    <a:pt x="1631950" y="317500"/>
                  </a:lnTo>
                  <a:lnTo>
                    <a:pt x="1739900" y="203200"/>
                  </a:lnTo>
                  <a:lnTo>
                    <a:pt x="1727200" y="146050"/>
                  </a:lnTo>
                  <a:lnTo>
                    <a:pt x="2139950" y="139700"/>
                  </a:lnTo>
                  <a:lnTo>
                    <a:pt x="2368550" y="209550"/>
                  </a:lnTo>
                  <a:lnTo>
                    <a:pt x="2489200" y="330200"/>
                  </a:lnTo>
                  <a:lnTo>
                    <a:pt x="2711450" y="431800"/>
                  </a:lnTo>
                  <a:lnTo>
                    <a:pt x="2901950" y="457200"/>
                  </a:lnTo>
                  <a:lnTo>
                    <a:pt x="3086100" y="361950"/>
                  </a:lnTo>
                  <a:lnTo>
                    <a:pt x="3257550" y="203200"/>
                  </a:lnTo>
                  <a:lnTo>
                    <a:pt x="3289300" y="63500"/>
                  </a:lnTo>
                  <a:lnTo>
                    <a:pt x="3308350" y="0"/>
                  </a:lnTo>
                  <a:lnTo>
                    <a:pt x="3479800" y="0"/>
                  </a:lnTo>
                  <a:lnTo>
                    <a:pt x="3403600" y="1308100"/>
                  </a:lnTo>
                  <a:lnTo>
                    <a:pt x="0" y="1301750"/>
                  </a:lnTo>
                  <a:lnTo>
                    <a:pt x="82550" y="5016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37"/>
            <p:cNvSpPr/>
            <p:nvPr/>
          </p:nvSpPr>
          <p:spPr>
            <a:xfrm>
              <a:off x="6318303" y="4483352"/>
              <a:ext cx="924195" cy="737578"/>
            </a:xfrm>
            <a:custGeom>
              <a:avLst/>
              <a:gdLst/>
              <a:ahLst/>
              <a:cxnLst/>
              <a:rect l="l" t="t" r="r" b="b"/>
              <a:pathLst>
                <a:path w="660400" h="527050" extrusionOk="0">
                  <a:moveTo>
                    <a:pt x="355600" y="95250"/>
                  </a:moveTo>
                  <a:lnTo>
                    <a:pt x="12700" y="203200"/>
                  </a:lnTo>
                  <a:lnTo>
                    <a:pt x="0" y="393700"/>
                  </a:lnTo>
                  <a:lnTo>
                    <a:pt x="127000" y="527050"/>
                  </a:lnTo>
                  <a:lnTo>
                    <a:pt x="457200" y="444500"/>
                  </a:lnTo>
                  <a:lnTo>
                    <a:pt x="660400" y="393700"/>
                  </a:lnTo>
                  <a:lnTo>
                    <a:pt x="603250" y="0"/>
                  </a:lnTo>
                  <a:lnTo>
                    <a:pt x="355600" y="95250"/>
                  </a:ln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37"/>
            <p:cNvSpPr txBox="1"/>
            <p:nvPr/>
          </p:nvSpPr>
          <p:spPr>
            <a:xfrm>
              <a:off x="1427802" y="4016604"/>
              <a:ext cx="250133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400" b="1" i="0" u="none" strike="noStrike" cap="none">
                  <a:solidFill>
                    <a:srgbClr val="000000"/>
                  </a:solidFill>
                  <a:latin typeface="Arial"/>
                  <a:ea typeface="Arial"/>
                  <a:cs typeface="Arial"/>
                  <a:sym typeface="Arial"/>
                </a:rPr>
                <a:t>Alumnos</a:t>
              </a:r>
              <a:endParaRPr/>
            </a:p>
          </p:txBody>
        </p:sp>
        <p:sp>
          <p:nvSpPr>
            <p:cNvPr id="343" name="Google Shape;343;p37"/>
            <p:cNvSpPr txBox="1"/>
            <p:nvPr/>
          </p:nvSpPr>
          <p:spPr>
            <a:xfrm>
              <a:off x="4221369" y="4682413"/>
              <a:ext cx="225267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100" b="1" i="0" u="none" strike="noStrike" cap="none">
                  <a:solidFill>
                    <a:schemeClr val="lt1"/>
                  </a:solidFill>
                  <a:latin typeface="Arial"/>
                  <a:ea typeface="Arial"/>
                  <a:cs typeface="Arial"/>
                  <a:sym typeface="Arial"/>
                </a:rPr>
                <a:t>SIG, R, GEE, etc</a:t>
              </a:r>
              <a:endParaRPr sz="2100" b="1" i="0" u="none" strike="noStrike" cap="none">
                <a:solidFill>
                  <a:schemeClr val="lt1"/>
                </a:solidFill>
                <a:latin typeface="Arial"/>
                <a:ea typeface="Arial"/>
                <a:cs typeface="Arial"/>
                <a:sym typeface="Arial"/>
              </a:endParaRPr>
            </a:p>
          </p:txBody>
        </p:sp>
        <p:pic>
          <p:nvPicPr>
            <p:cNvPr id="344" name="Google Shape;344;p37" descr="Screen Shot 2017-06-20 at 22.17.29.png"/>
            <p:cNvPicPr preferRelativeResize="0"/>
            <p:nvPr/>
          </p:nvPicPr>
          <p:blipFill rotWithShape="1">
            <a:blip r:embed="rId4">
              <a:alphaModFix/>
            </a:blip>
            <a:srcRect t="9742"/>
            <a:stretch/>
          </p:blipFill>
          <p:spPr>
            <a:xfrm rot="-4500000" flipH="1">
              <a:off x="6741498" y="3166237"/>
              <a:ext cx="2638583" cy="1957407"/>
            </a:xfrm>
            <a:prstGeom prst="rect">
              <a:avLst/>
            </a:prstGeom>
            <a:noFill/>
            <a:ln>
              <a:noFill/>
            </a:ln>
          </p:spPr>
        </p:pic>
        <p:grpSp>
          <p:nvGrpSpPr>
            <p:cNvPr id="345" name="Google Shape;345;p37"/>
            <p:cNvGrpSpPr/>
            <p:nvPr/>
          </p:nvGrpSpPr>
          <p:grpSpPr>
            <a:xfrm rot="-1016654">
              <a:off x="6856689" y="4518836"/>
              <a:ext cx="657262" cy="566605"/>
              <a:chOff x="5503521" y="385599"/>
              <a:chExt cx="1569234" cy="1352788"/>
            </a:xfrm>
          </p:grpSpPr>
          <p:sp>
            <p:nvSpPr>
              <p:cNvPr id="346" name="Google Shape;346;p37"/>
              <p:cNvSpPr/>
              <p:nvPr/>
            </p:nvSpPr>
            <p:spPr>
              <a:xfrm>
                <a:off x="5503521" y="385599"/>
                <a:ext cx="1569234" cy="1352788"/>
              </a:xfrm>
              <a:prstGeom prst="hexagon">
                <a:avLst>
                  <a:gd name="adj" fmla="val 25000"/>
                  <a:gd name="vf" fmla="val 115470"/>
                </a:avLst>
              </a:prstGeom>
              <a:solidFill>
                <a:srgbClr val="8000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37"/>
              <p:cNvSpPr/>
              <p:nvPr/>
            </p:nvSpPr>
            <p:spPr>
              <a:xfrm>
                <a:off x="5988616" y="762471"/>
                <a:ext cx="599045" cy="599045"/>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48" name="Google Shape;348;p37"/>
            <p:cNvSpPr txBox="1"/>
            <p:nvPr/>
          </p:nvSpPr>
          <p:spPr>
            <a:xfrm>
              <a:off x="6670666" y="2617295"/>
              <a:ext cx="1823169" cy="120032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400" b="1" i="0" u="none" strike="noStrike" cap="none">
                  <a:solidFill>
                    <a:srgbClr val="A60803"/>
                  </a:solidFill>
                  <a:latin typeface="Arial"/>
                  <a:ea typeface="Arial"/>
                  <a:cs typeface="Arial"/>
                  <a:sym typeface="Arial"/>
                </a:rPr>
                <a:t>Problemas de gestión ambiental</a:t>
              </a:r>
              <a:endParaRPr/>
            </a:p>
          </p:txBody>
        </p:sp>
        <p:sp>
          <p:nvSpPr>
            <p:cNvPr id="349" name="Google Shape;349;p37"/>
            <p:cNvSpPr txBox="1"/>
            <p:nvPr/>
          </p:nvSpPr>
          <p:spPr>
            <a:xfrm>
              <a:off x="6474043" y="5168919"/>
              <a:ext cx="282774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ES" sz="2400" b="1" i="0" u="none" strike="noStrike" cap="none">
                  <a:solidFill>
                    <a:srgbClr val="A60803"/>
                  </a:solidFill>
                  <a:latin typeface="Arial"/>
                  <a:ea typeface="Arial"/>
                  <a:cs typeface="Arial"/>
                  <a:sym typeface="Arial"/>
                </a:rPr>
                <a:t>Preguntas científicas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8"/>
          <p:cNvSpPr txBox="1">
            <a:spLocks noGrp="1"/>
          </p:cNvSpPr>
          <p:nvPr>
            <p:ph type="title"/>
          </p:nvPr>
        </p:nvSpPr>
        <p:spPr>
          <a:xfrm>
            <a:off x="685800" y="992858"/>
            <a:ext cx="7772400" cy="15287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OBJETIVOS GENERALES</a:t>
            </a:r>
            <a:endParaRPr/>
          </a:p>
        </p:txBody>
      </p:sp>
      <p:sp>
        <p:nvSpPr>
          <p:cNvPr id="358" name="Google Shape;358;p38"/>
          <p:cNvSpPr txBox="1">
            <a:spLocks noGrp="1"/>
          </p:cNvSpPr>
          <p:nvPr>
            <p:ph type="body" idx="1"/>
          </p:nvPr>
        </p:nvSpPr>
        <p:spPr>
          <a:xfrm>
            <a:off x="685800" y="1953545"/>
            <a:ext cx="7772400" cy="3840300"/>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a:solidFill>
                  <a:srgbClr val="000000"/>
                </a:solidFill>
                <a:latin typeface="Arial"/>
                <a:ea typeface="Arial"/>
                <a:cs typeface="Arial"/>
                <a:sym typeface="Arial"/>
              </a:rPr>
              <a:t>Dar a conocer a los alumnos los conceptos básicos de la Ecoinformática</a:t>
            </a:r>
            <a:endParaRPr/>
          </a:p>
          <a:p>
            <a:pPr marL="341312" marR="0" lvl="0" indent="-341312" algn="l" rtl="0">
              <a:lnSpc>
                <a:spcPct val="93000"/>
              </a:lnSpc>
              <a:spcBef>
                <a:spcPts val="800"/>
              </a:spcBef>
              <a:spcAft>
                <a:spcPts val="0"/>
              </a:spcAft>
              <a:buClr>
                <a:srgbClr val="000000"/>
              </a:buClr>
              <a:buSzPts val="3200"/>
              <a:buFont typeface="Arial"/>
              <a:buChar char="•"/>
            </a:pPr>
            <a:r>
              <a:rPr lang="es-ES" sz="3200" b="0" i="0" u="none" strike="noStrike" cap="none">
                <a:solidFill>
                  <a:srgbClr val="000000"/>
                </a:solidFill>
                <a:latin typeface="Arial"/>
                <a:ea typeface="Arial"/>
                <a:cs typeface="Arial"/>
                <a:sym typeface="Arial"/>
              </a:rPr>
              <a:t>Proporcionar a los alumnos un conocimiento práctico sobre métodos y técnicas ecoinformáticas.</a:t>
            </a:r>
            <a:endParaRPr sz="3200" b="0" i="0" u="none" strike="noStrike" cap="none">
              <a:solidFill>
                <a:srgbClr val="000000"/>
              </a:solidFill>
              <a:latin typeface="Arial"/>
              <a:ea typeface="Arial"/>
              <a:cs typeface="Arial"/>
              <a:sym typeface="Arial"/>
            </a:endParaRPr>
          </a:p>
          <a:p>
            <a:pPr marL="341313" marR="0" lvl="0" indent="-227013" algn="l" rtl="0">
              <a:lnSpc>
                <a:spcPct val="93000"/>
              </a:lnSpc>
              <a:spcBef>
                <a:spcPts val="800"/>
              </a:spcBef>
              <a:spcAft>
                <a:spcPts val="0"/>
              </a:spcAft>
              <a:buSzPts val="1400"/>
              <a:buFont typeface="Arial"/>
              <a:buChar char="•"/>
            </a:pPr>
            <a:r>
              <a:rPr lang="es-ES">
                <a:latin typeface="Arial"/>
                <a:ea typeface="Arial"/>
                <a:cs typeface="Arial"/>
                <a:sym typeface="Arial"/>
              </a:rPr>
              <a:t>Aportar una serie de hilos de las que tirar a los alumnos para que aprendan por su cuenta después.</a:t>
            </a: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9"/>
          <p:cNvSpPr txBox="1">
            <a:spLocks noGrp="1"/>
          </p:cNvSpPr>
          <p:nvPr>
            <p:ph type="title"/>
          </p:nvPr>
        </p:nvSpPr>
        <p:spPr>
          <a:xfrm>
            <a:off x="685800" y="992858"/>
            <a:ext cx="7772400" cy="15287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SzPts val="1400"/>
              <a:buNone/>
            </a:pPr>
            <a:r>
              <a:rPr lang="es-ES" sz="4000" b="0" i="0" u="none" strike="noStrike" cap="none">
                <a:solidFill>
                  <a:srgbClr val="000000"/>
                </a:solidFill>
                <a:latin typeface="Arial"/>
                <a:ea typeface="Arial"/>
                <a:cs typeface="Arial"/>
                <a:sym typeface="Arial"/>
              </a:rPr>
              <a:t>OBJETIVOS ESPECÍFICOS</a:t>
            </a:r>
            <a:endParaRPr/>
          </a:p>
        </p:txBody>
      </p:sp>
      <p:sp>
        <p:nvSpPr>
          <p:cNvPr id="367" name="Google Shape;367;p39"/>
          <p:cNvSpPr txBox="1">
            <a:spLocks noGrp="1"/>
          </p:cNvSpPr>
          <p:nvPr>
            <p:ph type="body" idx="1"/>
          </p:nvPr>
        </p:nvSpPr>
        <p:spPr>
          <a:xfrm>
            <a:off x="685800" y="1979049"/>
            <a:ext cx="7772400" cy="4293900"/>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a:solidFill>
                  <a:srgbClr val="000000"/>
                </a:solidFill>
                <a:latin typeface="Arial"/>
                <a:ea typeface="Arial"/>
                <a:cs typeface="Arial"/>
                <a:sym typeface="Arial"/>
              </a:rPr>
              <a:t>Mejorar vuestras capacidades para:</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Capturar y organizar datos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Analizarlos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Diseñar modelos y realizar simulaciones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Presentar resultados</a:t>
            </a:r>
            <a:endParaRPr/>
          </a:p>
          <a:p>
            <a:pPr marL="741362" marR="0" lvl="1" indent="-284162"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Obtener conclusiones válidas para investigación y gestión</a:t>
            </a:r>
            <a:endParaRPr sz="2800" b="0" i="0" u="none" strike="noStrike" cap="none">
              <a:solidFill>
                <a:srgbClr val="000000"/>
              </a:solidFill>
              <a:latin typeface="Arial"/>
              <a:ea typeface="Arial"/>
              <a:cs typeface="Arial"/>
              <a:sym typeface="Arial"/>
            </a:endParaRPr>
          </a:p>
          <a:p>
            <a:pPr marL="741363" marR="0" lvl="1" indent="-195262" algn="l" rtl="0">
              <a:lnSpc>
                <a:spcPct val="93000"/>
              </a:lnSpc>
              <a:spcBef>
                <a:spcPts val="700"/>
              </a:spcBef>
              <a:spcAft>
                <a:spcPts val="0"/>
              </a:spcAft>
              <a:buSzPts val="1400"/>
              <a:buFont typeface="Arial"/>
              <a:buChar char="–"/>
            </a:pPr>
            <a:r>
              <a:rPr lang="es-ES">
                <a:latin typeface="Arial"/>
                <a:ea typeface="Arial"/>
                <a:cs typeface="Arial"/>
                <a:sym typeface="Arial"/>
              </a:rPr>
              <a:t>Familiarización con el concepto de flujo de trabajo</a:t>
            </a:r>
            <a:endParaRPr>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0"/>
          <p:cNvPicPr preferRelativeResize="0"/>
          <p:nvPr/>
        </p:nvPicPr>
        <p:blipFill rotWithShape="1">
          <a:blip r:embed="rId3">
            <a:alphaModFix/>
          </a:blip>
          <a:srcRect/>
          <a:stretch/>
        </p:blipFill>
        <p:spPr>
          <a:xfrm>
            <a:off x="2054225" y="1091528"/>
            <a:ext cx="5108575" cy="4622800"/>
          </a:xfrm>
          <a:prstGeom prst="rect">
            <a:avLst/>
          </a:prstGeom>
          <a:noFill/>
          <a:ln>
            <a:noFill/>
          </a:ln>
        </p:spPr>
      </p:pic>
      <p:pic>
        <p:nvPicPr>
          <p:cNvPr id="376" name="Google Shape;376;p40"/>
          <p:cNvPicPr preferRelativeResize="0"/>
          <p:nvPr/>
        </p:nvPicPr>
        <p:blipFill rotWithShape="1">
          <a:blip r:embed="rId4">
            <a:alphaModFix/>
          </a:blip>
          <a:srcRect/>
          <a:stretch/>
        </p:blipFill>
        <p:spPr>
          <a:xfrm>
            <a:off x="5741988" y="5838153"/>
            <a:ext cx="3216275" cy="1003300"/>
          </a:xfrm>
          <a:prstGeom prst="rect">
            <a:avLst/>
          </a:prstGeom>
          <a:noFill/>
          <a:ln>
            <a:noFill/>
          </a:ln>
        </p:spPr>
      </p:pic>
      <p:grpSp>
        <p:nvGrpSpPr>
          <p:cNvPr id="377" name="Google Shape;377;p40"/>
          <p:cNvGrpSpPr/>
          <p:nvPr/>
        </p:nvGrpSpPr>
        <p:grpSpPr>
          <a:xfrm>
            <a:off x="6556375" y="4382415"/>
            <a:ext cx="2040375" cy="682500"/>
            <a:chOff x="6556375" y="4219575"/>
            <a:chExt cx="2040375" cy="682500"/>
          </a:xfrm>
        </p:grpSpPr>
        <p:sp>
          <p:nvSpPr>
            <p:cNvPr id="378" name="Google Shape;378;p40"/>
            <p:cNvSpPr txBox="1"/>
            <p:nvPr/>
          </p:nvSpPr>
          <p:spPr>
            <a:xfrm>
              <a:off x="6699250" y="4219575"/>
              <a:ext cx="1897500" cy="6825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Reproducibilidad</a:t>
              </a:r>
              <a:endParaRPr sz="1800" b="0" i="0" u="none" strike="noStrike" cap="none">
                <a:solidFill>
                  <a:srgbClr val="0084D1"/>
                </a:solidFill>
                <a:latin typeface="Times New Roman"/>
                <a:ea typeface="Times New Roman"/>
                <a:cs typeface="Times New Roman"/>
                <a:sym typeface="Times New Roman"/>
              </a:endParaRPr>
            </a:p>
          </p:txBody>
        </p:sp>
        <p:cxnSp>
          <p:nvCxnSpPr>
            <p:cNvPr id="379" name="Google Shape;379;p40"/>
            <p:cNvCxnSpPr/>
            <p:nvPr/>
          </p:nvCxnSpPr>
          <p:spPr>
            <a:xfrm rot="10800000" flipH="1">
              <a:off x="6556375" y="4432400"/>
              <a:ext cx="200100" cy="12600"/>
            </a:xfrm>
            <a:prstGeom prst="straightConnector1">
              <a:avLst/>
            </a:prstGeom>
            <a:noFill/>
            <a:ln w="9525" cap="flat" cmpd="sng">
              <a:solidFill>
                <a:srgbClr val="000000"/>
              </a:solidFill>
              <a:prstDash val="solid"/>
              <a:round/>
              <a:headEnd type="none" w="sm" len="sm"/>
              <a:tailEnd type="none" w="sm" len="sm"/>
            </a:ln>
          </p:spPr>
        </p:cxnSp>
      </p:grpSp>
      <p:grpSp>
        <p:nvGrpSpPr>
          <p:cNvPr id="380" name="Google Shape;380;p40"/>
          <p:cNvGrpSpPr/>
          <p:nvPr/>
        </p:nvGrpSpPr>
        <p:grpSpPr>
          <a:xfrm>
            <a:off x="3690938" y="5385765"/>
            <a:ext cx="1981200" cy="857338"/>
            <a:chOff x="3690938" y="5222925"/>
            <a:chExt cx="1981200" cy="857338"/>
          </a:xfrm>
        </p:grpSpPr>
        <p:sp>
          <p:nvSpPr>
            <p:cNvPr id="381" name="Google Shape;381;p40"/>
            <p:cNvSpPr txBox="1"/>
            <p:nvPr/>
          </p:nvSpPr>
          <p:spPr>
            <a:xfrm>
              <a:off x="3690938" y="5440363"/>
              <a:ext cx="1981200" cy="6399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 Bases de datos</a:t>
              </a:r>
              <a:endParaRPr sz="1800" b="0" i="0" u="none" strike="noStrike" cap="none">
                <a:solidFill>
                  <a:srgbClr val="0084D1"/>
                </a:solidFill>
                <a:latin typeface="Times New Roman"/>
                <a:ea typeface="Times New Roman"/>
                <a:cs typeface="Times New Roman"/>
                <a:sym typeface="Times New Roman"/>
              </a:endParaRPr>
            </a:p>
          </p:txBody>
        </p:sp>
        <p:cxnSp>
          <p:nvCxnSpPr>
            <p:cNvPr id="382" name="Google Shape;382;p40"/>
            <p:cNvCxnSpPr/>
            <p:nvPr/>
          </p:nvCxnSpPr>
          <p:spPr>
            <a:xfrm rot="10800000" flipH="1">
              <a:off x="4578350" y="5222925"/>
              <a:ext cx="1500" cy="158700"/>
            </a:xfrm>
            <a:prstGeom prst="straightConnector1">
              <a:avLst/>
            </a:prstGeom>
            <a:noFill/>
            <a:ln w="9525" cap="flat" cmpd="sng">
              <a:solidFill>
                <a:srgbClr val="000000"/>
              </a:solidFill>
              <a:prstDash val="solid"/>
              <a:round/>
              <a:headEnd type="none" w="sm" len="sm"/>
              <a:tailEnd type="none" w="sm" len="sm"/>
            </a:ln>
          </p:spPr>
        </p:cxnSp>
      </p:grpSp>
      <p:sp>
        <p:nvSpPr>
          <p:cNvPr id="383" name="Google Shape;383;p40"/>
          <p:cNvSpPr txBox="1"/>
          <p:nvPr/>
        </p:nvSpPr>
        <p:spPr>
          <a:xfrm>
            <a:off x="193225" y="3007006"/>
            <a:ext cx="1595400" cy="3858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Programació</a:t>
            </a:r>
            <a:r>
              <a:rPr lang="es-ES" sz="1800">
                <a:solidFill>
                  <a:srgbClr val="0084D1"/>
                </a:solidFill>
                <a:latin typeface="Times New Roman"/>
                <a:ea typeface="Times New Roman"/>
                <a:cs typeface="Times New Roman"/>
                <a:sym typeface="Times New Roman"/>
              </a:rPr>
              <a:t>n</a:t>
            </a:r>
            <a:endParaRPr sz="1800" b="0" i="0" u="none" strike="noStrike" cap="none">
              <a:solidFill>
                <a:srgbClr val="0084D1"/>
              </a:solidFill>
              <a:latin typeface="Times New Roman"/>
              <a:ea typeface="Times New Roman"/>
              <a:cs typeface="Times New Roman"/>
              <a:sym typeface="Times New Roman"/>
            </a:endParaRPr>
          </a:p>
        </p:txBody>
      </p:sp>
      <p:sp>
        <p:nvSpPr>
          <p:cNvPr id="384" name="Google Shape;384;p40"/>
          <p:cNvSpPr txBox="1"/>
          <p:nvPr/>
        </p:nvSpPr>
        <p:spPr>
          <a:xfrm>
            <a:off x="472566" y="1125300"/>
            <a:ext cx="2358900" cy="36000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Teledetección</a:t>
            </a:r>
            <a:endParaRPr sz="1800" b="0" i="0" u="none" strike="noStrike" cap="none">
              <a:solidFill>
                <a:srgbClr val="0084D1"/>
              </a:solidFill>
              <a:latin typeface="Times New Roman"/>
              <a:ea typeface="Times New Roman"/>
              <a:cs typeface="Times New Roman"/>
              <a:sym typeface="Times New Roman"/>
            </a:endParaRPr>
          </a:p>
        </p:txBody>
      </p:sp>
      <p:grpSp>
        <p:nvGrpSpPr>
          <p:cNvPr id="385" name="Google Shape;385;p40"/>
          <p:cNvGrpSpPr/>
          <p:nvPr/>
        </p:nvGrpSpPr>
        <p:grpSpPr>
          <a:xfrm>
            <a:off x="6473825" y="1215705"/>
            <a:ext cx="1788607" cy="491773"/>
            <a:chOff x="6473825" y="1052865"/>
            <a:chExt cx="1788607" cy="491773"/>
          </a:xfrm>
        </p:grpSpPr>
        <p:cxnSp>
          <p:nvCxnSpPr>
            <p:cNvPr id="386" name="Google Shape;386;p40"/>
            <p:cNvCxnSpPr/>
            <p:nvPr/>
          </p:nvCxnSpPr>
          <p:spPr>
            <a:xfrm rot="10800000" flipH="1">
              <a:off x="6473825" y="1395538"/>
              <a:ext cx="163500" cy="149100"/>
            </a:xfrm>
            <a:prstGeom prst="straightConnector1">
              <a:avLst/>
            </a:prstGeom>
            <a:noFill/>
            <a:ln w="9525" cap="flat" cmpd="sng">
              <a:solidFill>
                <a:srgbClr val="000000"/>
              </a:solidFill>
              <a:prstDash val="solid"/>
              <a:round/>
              <a:headEnd type="none" w="sm" len="sm"/>
              <a:tailEnd type="none" w="sm" len="sm"/>
            </a:ln>
          </p:spPr>
        </p:cxnSp>
        <p:sp>
          <p:nvSpPr>
            <p:cNvPr id="387" name="Google Shape;387;p40"/>
            <p:cNvSpPr txBox="1"/>
            <p:nvPr/>
          </p:nvSpPr>
          <p:spPr>
            <a:xfrm>
              <a:off x="6667032" y="1052865"/>
              <a:ext cx="1595400" cy="385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Teledetección</a:t>
              </a:r>
              <a:endParaRPr sz="1800" b="0" i="0" u="none" strike="noStrike" cap="none">
                <a:solidFill>
                  <a:srgbClr val="0084D1"/>
                </a:solidFill>
                <a:latin typeface="Times New Roman"/>
                <a:ea typeface="Times New Roman"/>
                <a:cs typeface="Times New Roman"/>
                <a:sym typeface="Times New Roman"/>
              </a:endParaRPr>
            </a:p>
          </p:txBody>
        </p:sp>
      </p:grpSp>
      <p:cxnSp>
        <p:nvCxnSpPr>
          <p:cNvPr id="388" name="Google Shape;388;p40"/>
          <p:cNvCxnSpPr/>
          <p:nvPr/>
        </p:nvCxnSpPr>
        <p:spPr>
          <a:xfrm>
            <a:off x="2516188" y="1485228"/>
            <a:ext cx="219000" cy="192000"/>
          </a:xfrm>
          <a:prstGeom prst="straightConnector1">
            <a:avLst/>
          </a:prstGeom>
          <a:noFill/>
          <a:ln w="9525" cap="flat" cmpd="sng">
            <a:solidFill>
              <a:srgbClr val="000000"/>
            </a:solidFill>
            <a:prstDash val="solid"/>
            <a:round/>
            <a:headEnd type="none" w="sm" len="sm"/>
            <a:tailEnd type="none" w="sm" len="sm"/>
          </a:ln>
        </p:spPr>
      </p:cxnSp>
      <p:grpSp>
        <p:nvGrpSpPr>
          <p:cNvPr id="389" name="Google Shape;389;p40"/>
          <p:cNvGrpSpPr/>
          <p:nvPr/>
        </p:nvGrpSpPr>
        <p:grpSpPr>
          <a:xfrm>
            <a:off x="6523869" y="1715483"/>
            <a:ext cx="2257833" cy="385800"/>
            <a:chOff x="6436599" y="1052865"/>
            <a:chExt cx="2257833" cy="385800"/>
          </a:xfrm>
        </p:grpSpPr>
        <p:cxnSp>
          <p:nvCxnSpPr>
            <p:cNvPr id="390" name="Google Shape;390;p40"/>
            <p:cNvCxnSpPr/>
            <p:nvPr/>
          </p:nvCxnSpPr>
          <p:spPr>
            <a:xfrm>
              <a:off x="6436599" y="1302237"/>
              <a:ext cx="200700" cy="93300"/>
            </a:xfrm>
            <a:prstGeom prst="straightConnector1">
              <a:avLst/>
            </a:prstGeom>
            <a:noFill/>
            <a:ln w="9525" cap="flat" cmpd="sng">
              <a:solidFill>
                <a:srgbClr val="000000"/>
              </a:solidFill>
              <a:prstDash val="solid"/>
              <a:round/>
              <a:headEnd type="none" w="sm" len="sm"/>
              <a:tailEnd type="none" w="sm" len="sm"/>
            </a:ln>
          </p:spPr>
        </p:cxnSp>
        <p:sp>
          <p:nvSpPr>
            <p:cNvPr id="391" name="Google Shape;391;p40"/>
            <p:cNvSpPr txBox="1"/>
            <p:nvPr/>
          </p:nvSpPr>
          <p:spPr>
            <a:xfrm>
              <a:off x="6667032" y="1052865"/>
              <a:ext cx="2027400" cy="385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84D1"/>
                  </a:solidFill>
                  <a:latin typeface="Times New Roman"/>
                  <a:ea typeface="Times New Roman"/>
                  <a:cs typeface="Times New Roman"/>
                  <a:sym typeface="Times New Roman"/>
                </a:rPr>
                <a:t>Fuentes de datos sobre biodiversidad</a:t>
              </a:r>
              <a:endParaRPr sz="1800" b="0" i="0" u="none" strike="noStrike" cap="none">
                <a:solidFill>
                  <a:srgbClr val="0084D1"/>
                </a:solidFill>
                <a:latin typeface="Times New Roman"/>
                <a:ea typeface="Times New Roman"/>
                <a:cs typeface="Times New Roman"/>
                <a:sym typeface="Times New Roman"/>
              </a:endParaRPr>
            </a:p>
          </p:txBody>
        </p:sp>
      </p:grpSp>
      <p:cxnSp>
        <p:nvCxnSpPr>
          <p:cNvPr id="392" name="Google Shape;392;p40"/>
          <p:cNvCxnSpPr/>
          <p:nvPr/>
        </p:nvCxnSpPr>
        <p:spPr>
          <a:xfrm rot="10800000" flipH="1">
            <a:off x="6740969" y="2394990"/>
            <a:ext cx="81900" cy="612000"/>
          </a:xfrm>
          <a:prstGeom prst="straightConnector1">
            <a:avLst/>
          </a:prstGeom>
          <a:noFill/>
          <a:ln w="9525" cap="flat" cmpd="sng">
            <a:solidFill>
              <a:srgbClr val="000000"/>
            </a:solidFill>
            <a:prstDash val="solid"/>
            <a:round/>
            <a:headEnd type="none" w="sm" len="sm"/>
            <a:tailEnd type="none" w="sm" len="sm"/>
          </a:ln>
        </p:spPr>
      </p:cxnSp>
      <p:cxnSp>
        <p:nvCxnSpPr>
          <p:cNvPr id="393" name="Google Shape;393;p40"/>
          <p:cNvCxnSpPr>
            <a:stCxn id="383" idx="3"/>
          </p:cNvCxnSpPr>
          <p:nvPr/>
        </p:nvCxnSpPr>
        <p:spPr>
          <a:xfrm>
            <a:off x="1788625" y="3199906"/>
            <a:ext cx="265500" cy="5070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1"/>
          <p:cNvSpPr txBox="1"/>
          <p:nvPr/>
        </p:nvSpPr>
        <p:spPr>
          <a:xfrm>
            <a:off x="1894192" y="1340768"/>
            <a:ext cx="431575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3600" b="1" i="0" u="none" strike="noStrike" cap="none">
                <a:solidFill>
                  <a:srgbClr val="000000"/>
                </a:solidFill>
                <a:latin typeface="Arial"/>
                <a:ea typeface="Arial"/>
                <a:cs typeface="Arial"/>
                <a:sym typeface="Arial"/>
              </a:rPr>
              <a:t>Técnicas docentes</a:t>
            </a:r>
            <a:endParaRPr/>
          </a:p>
        </p:txBody>
      </p:sp>
      <p:sp>
        <p:nvSpPr>
          <p:cNvPr id="402" name="Google Shape;402;p41"/>
          <p:cNvSpPr txBox="1"/>
          <p:nvPr/>
        </p:nvSpPr>
        <p:spPr>
          <a:xfrm>
            <a:off x="708882" y="2244836"/>
            <a:ext cx="7416900" cy="1816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Clase </a:t>
            </a:r>
            <a:r>
              <a:rPr lang="es-ES" sz="2800"/>
              <a:t>expositiva</a:t>
            </a:r>
            <a:endParaRPr/>
          </a:p>
          <a:p>
            <a:pPr marL="285750" marR="0" lvl="0" indent="-28575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Aprendizaje orientado a problemas: manejo de pinares de repoblación.</a:t>
            </a:r>
            <a:endParaRPr/>
          </a:p>
          <a:p>
            <a:pPr marL="285750" marR="0" lvl="0" indent="-28575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Trabajo en equipo.</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title"/>
          </p:nvPr>
        </p:nvSpPr>
        <p:spPr>
          <a:xfrm>
            <a:off x="439738" y="1079700"/>
            <a:ext cx="8488362" cy="7413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SzPts val="1400"/>
              <a:buNone/>
            </a:pPr>
            <a:r>
              <a:rPr lang="es-ES" sz="4000" b="1" i="0" u="none" strike="noStrike" cap="none">
                <a:solidFill>
                  <a:srgbClr val="000000"/>
                </a:solidFill>
                <a:latin typeface="Arial"/>
                <a:ea typeface="Arial"/>
                <a:cs typeface="Arial"/>
                <a:sym typeface="Arial"/>
              </a:rPr>
              <a:t>Evaluación y calificación.</a:t>
            </a:r>
            <a:endParaRPr b="1"/>
          </a:p>
        </p:txBody>
      </p:sp>
      <p:sp>
        <p:nvSpPr>
          <p:cNvPr id="411" name="Google Shape;411;p42"/>
          <p:cNvSpPr txBox="1">
            <a:spLocks noGrp="1"/>
          </p:cNvSpPr>
          <p:nvPr>
            <p:ph type="body" idx="1"/>
          </p:nvPr>
        </p:nvSpPr>
        <p:spPr>
          <a:xfrm>
            <a:off x="684213" y="2096776"/>
            <a:ext cx="8164512" cy="4224338"/>
          </a:xfrm>
          <a:prstGeom prst="rect">
            <a:avLst/>
          </a:prstGeom>
          <a:noFill/>
          <a:ln>
            <a:noFill/>
          </a:ln>
        </p:spPr>
        <p:txBody>
          <a:bodyPr spcFirstLastPara="1" wrap="square" lIns="91425" tIns="71475" rIns="91425" bIns="45700" anchor="t" anchorCtr="0">
            <a:noAutofit/>
          </a:bodyPr>
          <a:lstStyle/>
          <a:p>
            <a:pPr marL="341313" marR="0" lvl="0" indent="-341313" algn="l" rtl="0">
              <a:lnSpc>
                <a:spcPct val="93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Ejercicios individuales semanales.</a:t>
            </a:r>
            <a:endParaRPr/>
          </a:p>
          <a:p>
            <a:pPr marL="341313" marR="0" lvl="0" indent="-341313" algn="l" rtl="0">
              <a:lnSpc>
                <a:spcPct val="93000"/>
              </a:lnSpc>
              <a:spcBef>
                <a:spcPts val="0"/>
              </a:spcBef>
              <a:spcAft>
                <a:spcPts val="0"/>
              </a:spcAft>
              <a:buClr>
                <a:srgbClr val="000000"/>
              </a:buClr>
              <a:buSzPts val="2800"/>
              <a:buFont typeface="Arial"/>
              <a:buChar char="•"/>
            </a:pPr>
            <a:r>
              <a:rPr lang="es-ES" sz="2800">
                <a:latin typeface="Arial"/>
                <a:ea typeface="Arial"/>
                <a:cs typeface="Arial"/>
                <a:sym typeface="Arial"/>
              </a:rPr>
              <a:t>Trabajo en equipo final que (quizás) expondrá en clase.</a:t>
            </a:r>
            <a:endParaRPr/>
          </a:p>
          <a:p>
            <a:pPr marL="341313" marR="0" lvl="0" indent="-341313" algn="l" rtl="0">
              <a:lnSpc>
                <a:spcPct val="93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Participación en clase y en los foros digitales habilitados para ello</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p:nvPr/>
        </p:nvSpPr>
        <p:spPr>
          <a:xfrm>
            <a:off x="220550" y="2103450"/>
            <a:ext cx="8619600" cy="3143100"/>
          </a:xfrm>
          <a:prstGeom prst="rect">
            <a:avLst/>
          </a:prstGeom>
          <a:noFill/>
          <a:ln>
            <a:noFill/>
          </a:ln>
        </p:spPr>
        <p:txBody>
          <a:bodyPr spcFirstLastPara="1" wrap="square" lIns="90000" tIns="45000" rIns="90000" bIns="45000" anchor="t" anchorCtr="0">
            <a:noAutofit/>
          </a:bodyPr>
          <a:lstStyle/>
          <a:p>
            <a:pPr marL="457200" marR="0" lvl="0" indent="-406400" algn="l" rtl="0">
              <a:lnSpc>
                <a:spcPct val="100000"/>
              </a:lnSpc>
              <a:spcBef>
                <a:spcPts val="85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Tu nombre</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¿Por qué te has matriculado en esta asignatura?</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¿Qué esperas aprender?</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¿Qué planes tienes después de acabar el master?</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¿Cómo te manejas en inglés?</a:t>
            </a:r>
            <a:endParaRPr sz="2800" b="0" i="0" u="none" strike="noStrike" cap="none">
              <a:solidFill>
                <a:srgbClr val="000000"/>
              </a:solidFill>
              <a:latin typeface="Arial"/>
              <a:ea typeface="Arial"/>
              <a:cs typeface="Arial"/>
              <a:sym typeface="Arial"/>
            </a:endParaRPr>
          </a:p>
          <a:p>
            <a:pPr marL="457200" marR="0" lvl="0" indent="-406400" algn="l" rtl="0">
              <a:lnSpc>
                <a:spcPct val="100000"/>
              </a:lnSpc>
              <a:spcBef>
                <a:spcPts val="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¿Qué tal te llevas con los ordenadores?</a:t>
            </a:r>
            <a:endParaRPr sz="2800" b="0" i="0" u="none" strike="noStrike" cap="none">
              <a:solidFill>
                <a:srgbClr val="000000"/>
              </a:solidFill>
              <a:latin typeface="Arial"/>
              <a:ea typeface="Arial"/>
              <a:cs typeface="Arial"/>
              <a:sym typeface="Arial"/>
            </a:endParaRPr>
          </a:p>
          <a:p>
            <a:pPr marL="457200" marR="0" lvl="0" indent="0" algn="l" rtl="0">
              <a:lnSpc>
                <a:spcPct val="100000"/>
              </a:lnSpc>
              <a:spcBef>
                <a:spcPts val="85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pic>
        <p:nvPicPr>
          <p:cNvPr id="97" name="Google Shape;97;p16"/>
          <p:cNvPicPr preferRelativeResize="0"/>
          <p:nvPr/>
        </p:nvPicPr>
        <p:blipFill rotWithShape="1">
          <a:blip r:embed="rId3">
            <a:alphaModFix/>
          </a:blip>
          <a:srcRect/>
          <a:stretch/>
        </p:blipFill>
        <p:spPr>
          <a:xfrm>
            <a:off x="7794625" y="6234113"/>
            <a:ext cx="1168400" cy="392112"/>
          </a:xfrm>
          <a:prstGeom prst="rect">
            <a:avLst/>
          </a:prstGeom>
          <a:noFill/>
          <a:ln>
            <a:noFill/>
          </a:ln>
        </p:spPr>
      </p:pic>
      <p:sp>
        <p:nvSpPr>
          <p:cNvPr id="98" name="Google Shape;98;p16"/>
          <p:cNvSpPr txBox="1"/>
          <p:nvPr/>
        </p:nvSpPr>
        <p:spPr>
          <a:xfrm>
            <a:off x="457200" y="974725"/>
            <a:ext cx="3160865" cy="678743"/>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s-ES" sz="3600" b="0" i="0" u="sng" strike="noStrike" cap="none">
                <a:solidFill>
                  <a:srgbClr val="000000"/>
                </a:solidFill>
                <a:latin typeface="Arial"/>
                <a:ea typeface="Arial"/>
                <a:cs typeface="Arial"/>
                <a:sym typeface="Arial"/>
              </a:rPr>
              <a:t>Alumnos:</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07" name="Google Shape;107;p17"/>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
        <p:nvSpPr>
          <p:cNvPr id="108" name="Google Shape;108;p17"/>
          <p:cNvSpPr txBox="1"/>
          <p:nvPr/>
        </p:nvSpPr>
        <p:spPr>
          <a:xfrm>
            <a:off x="944100" y="1572925"/>
            <a:ext cx="4645500" cy="11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Arial"/>
                <a:ea typeface="Arial"/>
                <a:cs typeface="Arial"/>
                <a:sym typeface="Arial"/>
              </a:rPr>
              <a:t>Una visión ortodoxa de la ecoinformática...</a:t>
            </a: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8"/>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BFB0034F-0BC5-6744-BC72-9F188E95F8A4}"/>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9"/>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20CEFA05-1B68-274D-99F2-03FEA4AC3BAD}"/>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0"/>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C5A9E2F5-F1AC-654A-A7F6-6A853E4A9D87}"/>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38DCA8FB-98EC-0D43-94CC-603B5C5613F7}"/>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2"/>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6" name="Google Shape;107;p17">
            <a:extLst>
              <a:ext uri="{FF2B5EF4-FFF2-40B4-BE49-F238E27FC236}">
                <a16:creationId xmlns:a16="http://schemas.microsoft.com/office/drawing/2014/main" id="{069ECE5D-C7DD-1645-9184-219A1E9E755B}"/>
              </a:ext>
            </a:extLst>
          </p:cNvPr>
          <p:cNvSpPr txBox="1"/>
          <p:nvPr/>
        </p:nvSpPr>
        <p:spPr>
          <a:xfrm>
            <a:off x="0" y="5831285"/>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Clr>
                <a:srgbClr val="000000"/>
              </a:buClr>
              <a:buSzPts val="4000"/>
              <a:buFont typeface="Arial"/>
              <a:buNone/>
            </a:pPr>
            <a:r>
              <a:rPr lang="es-ES" sz="4000" b="0" i="0" u="none" strike="noStrike" cap="none" dirty="0">
                <a:solidFill>
                  <a:srgbClr val="000000"/>
                </a:solidFill>
                <a:latin typeface="Arial"/>
                <a:ea typeface="Arial"/>
                <a:cs typeface="Arial"/>
                <a:sym typeface="Arial"/>
              </a:rPr>
              <a:t>LA NATURALEZA ES COMPLEJA</a:t>
            </a:r>
          </a:p>
          <a:p>
            <a:pPr marL="0" marR="0" lvl="0" indent="0" algn="ctr" rtl="0">
              <a:lnSpc>
                <a:spcPct val="83000"/>
              </a:lnSpc>
              <a:spcBef>
                <a:spcPts val="0"/>
              </a:spcBef>
              <a:spcAft>
                <a:spcPts val="0"/>
              </a:spcAft>
              <a:buClr>
                <a:srgbClr val="000000"/>
              </a:buClr>
              <a:buSzPts val="4000"/>
              <a:buFont typeface="Arial"/>
              <a:buNone/>
            </a:pPr>
            <a:r>
              <a:rPr lang="es-ES" sz="1000" dirty="0"/>
              <a:t>(Idea original de Blas Benito de Pando @</a:t>
            </a:r>
            <a:r>
              <a:rPr lang="es-ES" sz="1000" dirty="0" err="1"/>
              <a:t>BlasBenito</a:t>
            </a:r>
            <a:r>
              <a:rPr lang="es-ES" sz="1000" dirty="0"/>
              <a:t>)</a:t>
            </a:r>
            <a:endParaRPr sz="1000" b="0" i="0" u="none" strike="noStrike" cap="none" dirty="0">
              <a:solidFill>
                <a:srgbClr val="000000"/>
              </a:solidFil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2172</Words>
  <Application>Microsoft Macintosh PowerPoint</Application>
  <PresentationFormat>On-screen Show (4:3)</PresentationFormat>
  <Paragraphs>219</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Times New Roman</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¡TENEMOS PROBLEMAS! </vt:lpstr>
      <vt:lpstr>PowerPoint Presentation</vt:lpstr>
      <vt:lpstr>PowerPoint Presentation</vt:lpstr>
      <vt:lpstr>PowerPoint Presentation</vt:lpstr>
      <vt:lpstr>¿QUÉ ES LA ECOINFORMÁTICA?</vt:lpstr>
      <vt:lpstr>Objetivos</vt:lpstr>
      <vt:lpstr>PowerPoint Presentation</vt:lpstr>
      <vt:lpstr>PowerPoint Presentation</vt:lpstr>
      <vt:lpstr>PowerPoint Presentation</vt:lpstr>
      <vt:lpstr>PowerPoint Presentation</vt:lpstr>
      <vt:lpstr>OBJETIVOS GENERALES</vt:lpstr>
      <vt:lpstr>OBJETIVOS ESPECÍFICOS</vt:lpstr>
      <vt:lpstr>PowerPoint Presentation</vt:lpstr>
      <vt:lpstr>PowerPoint Presentation</vt:lpstr>
      <vt:lpstr>Evaluación y calificación.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Francisco Javier Bonet García</cp:lastModifiedBy>
  <cp:revision>1</cp:revision>
  <dcterms:modified xsi:type="dcterms:W3CDTF">2021-11-08T21:15:59Z</dcterms:modified>
</cp:coreProperties>
</file>